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2" r:id="rId1"/>
  </p:sldMasterIdLst>
  <p:notesMasterIdLst>
    <p:notesMasterId r:id="rId7"/>
  </p:notesMasterIdLst>
  <p:sldIdLst>
    <p:sldId id="256" r:id="rId2"/>
    <p:sldId id="259" r:id="rId3"/>
    <p:sldId id="257" r:id="rId4"/>
    <p:sldId id="260" r:id="rId5"/>
    <p:sldId id="261" r:id="rId6"/>
  </p:sldIdLst>
  <p:sldSz cx="12192000" cy="6858000"/>
  <p:notesSz cx="6865938" cy="9998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3399"/>
    <a:srgbClr val="FF6600"/>
    <a:srgbClr val="33CC33"/>
    <a:srgbClr val="3333FF"/>
    <a:srgbClr val="3333CC"/>
    <a:srgbClr val="CC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de-CH"/>
          </a:p>
        </p:txBody>
      </p:sp>
      <p:sp>
        <p:nvSpPr>
          <p:cNvPr id="3" name="Datumsplatzhalt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144431C2-0BB7-45C1-A201-C14C8E99B4AE}" type="datetimeFigureOut">
              <a:rPr lang="de-CH" smtClean="0"/>
              <a:t>01.08.2022</a:t>
            </a:fld>
            <a:endParaRPr lang="de-CH"/>
          </a:p>
        </p:txBody>
      </p:sp>
      <p:sp>
        <p:nvSpPr>
          <p:cNvPr id="4" name="Folienbildplatzhalt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de-CH"/>
          </a:p>
        </p:txBody>
      </p:sp>
      <p:sp>
        <p:nvSpPr>
          <p:cNvPr id="5" name="Notizenplatzhalt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de-CH"/>
          </a:p>
        </p:txBody>
      </p:sp>
      <p:sp>
        <p:nvSpPr>
          <p:cNvPr id="7" name="Foliennummernplatzhalt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0D9283D2-18C8-4282-9732-C3769FB2DC9E}" type="slidenum">
              <a:rPr lang="de-CH" smtClean="0"/>
              <a:t>‹Nr.›</a:t>
            </a:fld>
            <a:endParaRPr lang="de-CH"/>
          </a:p>
        </p:txBody>
      </p:sp>
    </p:spTree>
    <p:extLst>
      <p:ext uri="{BB962C8B-B14F-4D97-AF65-F5344CB8AC3E}">
        <p14:creationId xmlns:p14="http://schemas.microsoft.com/office/powerpoint/2010/main" val="220540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D9283D2-18C8-4282-9732-C3769FB2DC9E}" type="slidenum">
              <a:rPr lang="de-CH" smtClean="0"/>
              <a:t>3</a:t>
            </a:fld>
            <a:endParaRPr lang="de-CH"/>
          </a:p>
        </p:txBody>
      </p:sp>
    </p:spTree>
    <p:extLst>
      <p:ext uri="{BB962C8B-B14F-4D97-AF65-F5344CB8AC3E}">
        <p14:creationId xmlns:p14="http://schemas.microsoft.com/office/powerpoint/2010/main" val="29011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D9283D2-18C8-4282-9732-C3769FB2DC9E}" type="slidenum">
              <a:rPr lang="de-CH" smtClean="0"/>
              <a:t>4</a:t>
            </a:fld>
            <a:endParaRPr lang="de-CH"/>
          </a:p>
        </p:txBody>
      </p:sp>
    </p:spTree>
    <p:extLst>
      <p:ext uri="{BB962C8B-B14F-4D97-AF65-F5344CB8AC3E}">
        <p14:creationId xmlns:p14="http://schemas.microsoft.com/office/powerpoint/2010/main" val="2410600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0D9283D2-18C8-4282-9732-C3769FB2DC9E}" type="slidenum">
              <a:rPr lang="de-CH" smtClean="0"/>
              <a:t>5</a:t>
            </a:fld>
            <a:endParaRPr lang="de-CH"/>
          </a:p>
        </p:txBody>
      </p:sp>
    </p:spTree>
    <p:extLst>
      <p:ext uri="{BB962C8B-B14F-4D97-AF65-F5344CB8AC3E}">
        <p14:creationId xmlns:p14="http://schemas.microsoft.com/office/powerpoint/2010/main" val="141193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a:t>Mastertitelformat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8/1/2022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678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810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485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680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Mastertitelformat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DFA1846-DA80-1C48-A609-854EA85C59AD}" type="datetimeFigureOut">
              <a:rPr lang="en-US" smtClean="0"/>
              <a:pPr/>
              <a:t>8/1/2022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8844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Mastertitelformat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447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Mastertitelformat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8/1/2022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8277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8/1/2022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087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8/1/2022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7488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0DF5E60-9974-AC48-9591-99C2BB44B7CF}" type="datetimeFigureOut">
              <a:rPr lang="en-US" smtClean="0"/>
              <a:pPr/>
              <a:t>8/1/2022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084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9B482E8-6E0E-1B4F-B1FD-C69DB9E858D9}" type="datetimeFigureOut">
              <a:rPr lang="en-US" smtClean="0"/>
              <a:pPr/>
              <a:t>8/1/2022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50041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9B482E8-6E0E-1B4F-B1FD-C69DB9E858D9}" type="datetimeFigureOut">
              <a:rPr lang="en-US" smtClean="0"/>
              <a:pPr/>
              <a:t>8/1/2022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7849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hyperlink" Target="https://www.schwarzbubenland.info/" TargetMode="External"/><Relationship Id="rId12"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bueren-so.ch/" TargetMode="External"/><Relationship Id="rId11" Type="http://schemas.openxmlformats.org/officeDocument/2006/relationships/image" Target="../media/image4.png"/><Relationship Id="rId5" Type="http://schemas.openxmlformats.org/officeDocument/2006/relationships/hyperlink" Target="https://www.fomoso.org/" TargetMode="External"/><Relationship Id="rId10" Type="http://schemas.openxmlformats.org/officeDocument/2006/relationships/image" Target="../media/image9.png"/><Relationship Id="rId4" Type="http://schemas.openxmlformats.org/officeDocument/2006/relationships/hyperlink" Target="https://www.handelsvermittlung.ch/" TargetMode="Externa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0" name="Rectangle 25">
            <a:extLst>
              <a:ext uri="{FF2B5EF4-FFF2-40B4-BE49-F238E27FC236}">
                <a16:creationId xmlns:a16="http://schemas.microsoft.com/office/drawing/2014/main" id="{0EF77632-1A0C-4B9F-829B-226E68A78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7">
            <a:extLst>
              <a:ext uri="{FF2B5EF4-FFF2-40B4-BE49-F238E27FC236}">
                <a16:creationId xmlns:a16="http://schemas.microsoft.com/office/drawing/2014/main" id="{F3DCFC27-6BCE-42B6-8372-070EA07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el 1">
            <a:extLst>
              <a:ext uri="{FF2B5EF4-FFF2-40B4-BE49-F238E27FC236}">
                <a16:creationId xmlns:a16="http://schemas.microsoft.com/office/drawing/2014/main" id="{06022591-6BCC-4684-AC14-E459FA3E81FC}"/>
              </a:ext>
            </a:extLst>
          </p:cNvPr>
          <p:cNvSpPr>
            <a:spLocks noGrp="1"/>
          </p:cNvSpPr>
          <p:nvPr>
            <p:ph type="ctrTitle"/>
          </p:nvPr>
        </p:nvSpPr>
        <p:spPr>
          <a:xfrm>
            <a:off x="1776424" y="4460798"/>
            <a:ext cx="2976645" cy="558063"/>
          </a:xfrm>
        </p:spPr>
        <p:txBody>
          <a:bodyPr vert="horz" lIns="91440" tIns="45720" rIns="91440" bIns="0" rtlCol="0" anchor="b">
            <a:noAutofit/>
          </a:bodyPr>
          <a:lstStyle/>
          <a:p>
            <a:r>
              <a:rPr lang="en-US" sz="2000" dirty="0">
                <a:solidFill>
                  <a:srgbClr val="FF0000"/>
                </a:solidFill>
              </a:rPr>
              <a:t>K</a:t>
            </a:r>
            <a:r>
              <a:rPr lang="en-US" sz="2000" dirty="0">
                <a:solidFill>
                  <a:srgbClr val="00B050"/>
                </a:solidFill>
              </a:rPr>
              <a:t>U</a:t>
            </a:r>
            <a:r>
              <a:rPr lang="en-US" sz="2000" dirty="0">
                <a:solidFill>
                  <a:srgbClr val="FFC000"/>
                </a:solidFill>
              </a:rPr>
              <a:t>L</a:t>
            </a:r>
            <a:r>
              <a:rPr lang="en-US" sz="2000" dirty="0"/>
              <a:t>T</a:t>
            </a:r>
            <a:r>
              <a:rPr lang="en-US" sz="2000" dirty="0">
                <a:solidFill>
                  <a:schemeClr val="accent3">
                    <a:lumMod val="75000"/>
                  </a:schemeClr>
                </a:solidFill>
              </a:rPr>
              <a:t>U</a:t>
            </a:r>
            <a:r>
              <a:rPr lang="en-US" sz="2000" dirty="0">
                <a:solidFill>
                  <a:srgbClr val="0070C0"/>
                </a:solidFill>
              </a:rPr>
              <a:t>R</a:t>
            </a:r>
            <a:r>
              <a:rPr lang="en-US" sz="2000" dirty="0">
                <a:solidFill>
                  <a:srgbClr val="FF3399"/>
                </a:solidFill>
              </a:rPr>
              <a:t>F</a:t>
            </a:r>
            <a:r>
              <a:rPr lang="en-US" sz="2000" dirty="0">
                <a:solidFill>
                  <a:srgbClr val="00CC00"/>
                </a:solidFill>
              </a:rPr>
              <a:t>I</a:t>
            </a:r>
            <a:r>
              <a:rPr lang="en-US" sz="2000" dirty="0">
                <a:solidFill>
                  <a:srgbClr val="FF6600"/>
                </a:solidFill>
              </a:rPr>
              <a:t>T</a:t>
            </a:r>
            <a:r>
              <a:rPr lang="en-US" sz="2000" dirty="0"/>
              <a:t>  </a:t>
            </a:r>
            <a:br>
              <a:rPr lang="en-US" sz="2000" dirty="0"/>
            </a:br>
            <a:r>
              <a:rPr lang="en-US" sz="2000" dirty="0"/>
              <a:t>AUCH  IN  DER  POLITIK</a:t>
            </a:r>
          </a:p>
        </p:txBody>
      </p:sp>
      <p:pic>
        <p:nvPicPr>
          <p:cNvPr id="8" name="Grafik 7">
            <a:extLst>
              <a:ext uri="{FF2B5EF4-FFF2-40B4-BE49-F238E27FC236}">
                <a16:creationId xmlns:a16="http://schemas.microsoft.com/office/drawing/2014/main" id="{80890C39-A239-3EB3-1370-418415E79860}"/>
              </a:ext>
            </a:extLst>
          </p:cNvPr>
          <p:cNvPicPr>
            <a:picLocks noChangeAspect="1"/>
          </p:cNvPicPr>
          <p:nvPr/>
        </p:nvPicPr>
        <p:blipFill>
          <a:blip r:embed="rId2"/>
          <a:stretch>
            <a:fillRect/>
          </a:stretch>
        </p:blipFill>
        <p:spPr>
          <a:xfrm rot="21021449">
            <a:off x="4186901" y="463956"/>
            <a:ext cx="4303895" cy="4362254"/>
          </a:xfrm>
          <a:prstGeom prst="rect">
            <a:avLst/>
          </a:prstGeom>
        </p:spPr>
      </p:pic>
      <p:pic>
        <p:nvPicPr>
          <p:cNvPr id="6" name="Grafik 5" descr="Ein Bild, das dunkel enthält.&#10;&#10;Automatisch generierte Beschreibung">
            <a:extLst>
              <a:ext uri="{FF2B5EF4-FFF2-40B4-BE49-F238E27FC236}">
                <a16:creationId xmlns:a16="http://schemas.microsoft.com/office/drawing/2014/main" id="{092DD0F8-839F-4987-AD06-2630A890A5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48" t="33911" r="23322" b="23143"/>
          <a:stretch/>
        </p:blipFill>
        <p:spPr bwMode="auto">
          <a:xfrm>
            <a:off x="8527071" y="605685"/>
            <a:ext cx="3232788" cy="1136256"/>
          </a:xfrm>
          <a:prstGeom prst="rect">
            <a:avLst/>
          </a:prstGeom>
          <a:noFill/>
          <a:extLst>
            <a:ext uri="{53640926-AAD7-44D8-BBD7-CCE9431645EC}">
              <a14:shadowObscured xmlns:a14="http://schemas.microsoft.com/office/drawing/2010/main"/>
            </a:ext>
          </a:extLst>
        </p:spPr>
      </p:pic>
      <p:cxnSp>
        <p:nvCxnSpPr>
          <p:cNvPr id="42" name="Straight Connector 29">
            <a:extLst>
              <a:ext uri="{FF2B5EF4-FFF2-40B4-BE49-F238E27FC236}">
                <a16:creationId xmlns:a16="http://schemas.microsoft.com/office/drawing/2014/main" id="{96A4B1E0-284C-4A01-8141-A24D2B8EE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3" name="Picture 31">
            <a:extLst>
              <a:ext uri="{FF2B5EF4-FFF2-40B4-BE49-F238E27FC236}">
                <a16:creationId xmlns:a16="http://schemas.microsoft.com/office/drawing/2014/main" id="{F82046CE-87C5-4670-A404-6AB453F5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4" name="Straight Connector 33">
            <a:extLst>
              <a:ext uri="{FF2B5EF4-FFF2-40B4-BE49-F238E27FC236}">
                <a16:creationId xmlns:a16="http://schemas.microsoft.com/office/drawing/2014/main" id="{A224BAD7-5931-4CA6-BB58-0CBCFCFA65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C82E2543-4482-449D-8FFF-07D9D517B306}"/>
              </a:ext>
            </a:extLst>
          </p:cNvPr>
          <p:cNvSpPr/>
          <p:nvPr/>
        </p:nvSpPr>
        <p:spPr>
          <a:xfrm>
            <a:off x="3378316" y="2026340"/>
            <a:ext cx="5696000" cy="1015663"/>
          </a:xfrm>
          <a:prstGeom prst="rect">
            <a:avLst/>
          </a:prstGeom>
        </p:spPr>
        <p:txBody>
          <a:bodyPr wrap="square">
            <a:spAutoFit/>
          </a:bodyPr>
          <a:lstStyle/>
          <a:p>
            <a:pPr>
              <a:spcAft>
                <a:spcPts val="600"/>
              </a:spcAft>
            </a:pPr>
            <a:r>
              <a:rPr lang="de-CH" sz="6000" b="1" dirty="0">
                <a:solidFill>
                  <a:srgbClr val="FF0000"/>
                </a:solidFill>
              </a:rPr>
              <a:t>P</a:t>
            </a:r>
            <a:r>
              <a:rPr lang="de-CH" sz="6000" b="1" dirty="0"/>
              <a:t>OLIT</a:t>
            </a:r>
            <a:r>
              <a:rPr lang="de-CH" sz="6000" b="1" dirty="0">
                <a:solidFill>
                  <a:srgbClr val="FF0000"/>
                </a:solidFill>
              </a:rPr>
              <a:t>Z</a:t>
            </a:r>
            <a:r>
              <a:rPr lang="de-CH" sz="6000" b="1" dirty="0"/>
              <a:t>ETTEL</a:t>
            </a:r>
          </a:p>
        </p:txBody>
      </p:sp>
      <p:pic>
        <p:nvPicPr>
          <p:cNvPr id="12" name="Grafik 11">
            <a:extLst>
              <a:ext uri="{FF2B5EF4-FFF2-40B4-BE49-F238E27FC236}">
                <a16:creationId xmlns:a16="http://schemas.microsoft.com/office/drawing/2014/main" id="{FB9B52C3-4975-33D8-AD3B-9CBBDCC4E8AD}"/>
              </a:ext>
            </a:extLst>
          </p:cNvPr>
          <p:cNvPicPr>
            <a:picLocks noChangeAspect="1"/>
          </p:cNvPicPr>
          <p:nvPr/>
        </p:nvPicPr>
        <p:blipFill>
          <a:blip r:embed="rId5"/>
          <a:stretch>
            <a:fillRect/>
          </a:stretch>
        </p:blipFill>
        <p:spPr>
          <a:xfrm>
            <a:off x="0" y="6164606"/>
            <a:ext cx="12107705" cy="603556"/>
          </a:xfrm>
          <a:prstGeom prst="rect">
            <a:avLst/>
          </a:prstGeom>
        </p:spPr>
      </p:pic>
    </p:spTree>
    <p:extLst>
      <p:ext uri="{BB962C8B-B14F-4D97-AF65-F5344CB8AC3E}">
        <p14:creationId xmlns:p14="http://schemas.microsoft.com/office/powerpoint/2010/main" val="1308417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a:extLst>
              <a:ext uri="{FF2B5EF4-FFF2-40B4-BE49-F238E27FC236}">
                <a16:creationId xmlns:a16="http://schemas.microsoft.com/office/drawing/2014/main" id="{C8B9D010-D745-4D1C-9E9A-3CF59130CBBE}"/>
              </a:ext>
            </a:extLst>
          </p:cNvPr>
          <p:cNvSpPr txBox="1"/>
          <p:nvPr/>
        </p:nvSpPr>
        <p:spPr>
          <a:xfrm>
            <a:off x="3087233" y="2061042"/>
            <a:ext cx="8582684" cy="3508653"/>
          </a:xfrm>
          <a:prstGeom prst="rect">
            <a:avLst/>
          </a:prstGeom>
          <a:blipFill>
            <a:blip r:embed="rId2"/>
            <a:tile tx="0" ty="0" sx="100000" sy="100000" flip="none" algn="tl"/>
          </a:blipFill>
        </p:spPr>
        <p:txBody>
          <a:bodyPr wrap="square" rtlCol="0">
            <a:spAutoFit/>
          </a:bodyPr>
          <a:lstStyle/>
          <a:p>
            <a:endParaRPr lang="de-DE" sz="800" dirty="0"/>
          </a:p>
          <a:p>
            <a:pPr algn="just"/>
            <a:r>
              <a:rPr lang="de-DE" dirty="0"/>
              <a:t>Die Strukturen, Prozesse und Inhalte unterstützen uns und begleiten unser Zusammenleben mit anderen Menschen und Gesellschaften. Das Bestehen von diesen ist möglich nur mit der Integration, Partizipation und politischer Beteiligung der Gesellschaftsmitglieder.</a:t>
            </a:r>
          </a:p>
          <a:p>
            <a:pPr algn="just"/>
            <a:endParaRPr lang="de-DE" sz="800" dirty="0"/>
          </a:p>
          <a:p>
            <a:pPr algn="just"/>
            <a:r>
              <a:rPr lang="de-DE" dirty="0"/>
              <a:t>All das braucht das gute Verstehen von Zusammenhängen der Abläufe und der Entwicklungen, wobei eine gute Kommunikation unentbehrlich ist. Diese will in einfachen Klärungen von relevanten Fragen und Themen in gemeinsamen Diskussionen und Debatten gelernt sein. </a:t>
            </a:r>
          </a:p>
          <a:p>
            <a:pPr algn="just"/>
            <a:endParaRPr lang="de-DE" sz="800" dirty="0"/>
          </a:p>
          <a:p>
            <a:pPr algn="just"/>
            <a:r>
              <a:rPr lang="de-DE" dirty="0"/>
              <a:t>Mit der Sendung „</a:t>
            </a:r>
            <a:r>
              <a:rPr lang="de-DE" b="1" dirty="0">
                <a:solidFill>
                  <a:srgbClr val="FF0000"/>
                </a:solidFill>
              </a:rPr>
              <a:t>P</a:t>
            </a:r>
            <a:r>
              <a:rPr lang="de-DE" b="1" dirty="0"/>
              <a:t>OLIT-</a:t>
            </a:r>
            <a:r>
              <a:rPr lang="de-DE" b="1" dirty="0">
                <a:solidFill>
                  <a:srgbClr val="FF0000"/>
                </a:solidFill>
              </a:rPr>
              <a:t>Z</a:t>
            </a:r>
            <a:r>
              <a:rPr lang="de-DE" b="1" dirty="0"/>
              <a:t>ETTEL</a:t>
            </a:r>
            <a:r>
              <a:rPr lang="de-DE" dirty="0"/>
              <a:t>“ beim SYRI TV und jeden letzten Montag des Monats um 19:00 Uhr gibt es die Möglichkeit ins gemeinsame Gesprächsrunde  zu kommen. </a:t>
            </a:r>
          </a:p>
          <a:p>
            <a:pPr algn="just"/>
            <a:endParaRPr lang="de-DE" dirty="0"/>
          </a:p>
        </p:txBody>
      </p:sp>
      <p:pic>
        <p:nvPicPr>
          <p:cNvPr id="9" name="Grafik 8" descr="Ein Bild, das dunkel enthält.&#10;&#10;Automatisch generierte Beschreibung">
            <a:extLst>
              <a:ext uri="{FF2B5EF4-FFF2-40B4-BE49-F238E27FC236}">
                <a16:creationId xmlns:a16="http://schemas.microsoft.com/office/drawing/2014/main" id="{4D5B83F8-5332-4EFE-9723-E84FD85E9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48" t="33911" r="23322" b="23143"/>
          <a:stretch/>
        </p:blipFill>
        <p:spPr bwMode="auto">
          <a:xfrm>
            <a:off x="261371" y="460882"/>
            <a:ext cx="2490884" cy="1092627"/>
          </a:xfrm>
          <a:prstGeom prst="rect">
            <a:avLst/>
          </a:prstGeom>
          <a:noFill/>
          <a:ln>
            <a:noFill/>
          </a:ln>
          <a:extLst>
            <a:ext uri="{53640926-AAD7-44D8-BBD7-CCE9431645EC}">
              <a14:shadowObscured xmlns:a14="http://schemas.microsoft.com/office/drawing/2010/main"/>
            </a:ext>
          </a:extLst>
        </p:spPr>
      </p:pic>
      <p:sp>
        <p:nvSpPr>
          <p:cNvPr id="8" name="Untertitel 2">
            <a:extLst>
              <a:ext uri="{FF2B5EF4-FFF2-40B4-BE49-F238E27FC236}">
                <a16:creationId xmlns:a16="http://schemas.microsoft.com/office/drawing/2014/main" id="{F8F961B2-C23B-DC0E-84E0-7A43772E14B7}"/>
              </a:ext>
            </a:extLst>
          </p:cNvPr>
          <p:cNvSpPr txBox="1">
            <a:spLocks/>
          </p:cNvSpPr>
          <p:nvPr/>
        </p:nvSpPr>
        <p:spPr>
          <a:xfrm>
            <a:off x="100200" y="6322469"/>
            <a:ext cx="11991600" cy="434974"/>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None/>
            </a:pPr>
            <a:r>
              <a:rPr lang="de-CH" dirty="0"/>
              <a:t>         </a:t>
            </a:r>
            <a:r>
              <a:rPr lang="de-CH" dirty="0">
                <a:solidFill>
                  <a:schemeClr val="bg1"/>
                </a:solidFill>
              </a:rPr>
              <a:t>Koisyn Schneider              Talk-Show-Format 2022 -2023             Kontakt: +41 79 844 11 84                </a:t>
            </a:r>
            <a:r>
              <a:rPr lang="de-CH" u="sng" dirty="0">
                <a:solidFill>
                  <a:schemeClr val="bg1"/>
                </a:solidFill>
              </a:rPr>
              <a:t>www.syri.tv</a:t>
            </a:r>
            <a:endParaRPr lang="de-CH" dirty="0">
              <a:solidFill>
                <a:schemeClr val="bg1"/>
              </a:solidFill>
            </a:endParaRPr>
          </a:p>
        </p:txBody>
      </p:sp>
      <p:sp>
        <p:nvSpPr>
          <p:cNvPr id="10" name="Textfeld 9">
            <a:extLst>
              <a:ext uri="{FF2B5EF4-FFF2-40B4-BE49-F238E27FC236}">
                <a16:creationId xmlns:a16="http://schemas.microsoft.com/office/drawing/2014/main" id="{637E735B-08AF-88F0-8F70-17E976BEA3B1}"/>
              </a:ext>
            </a:extLst>
          </p:cNvPr>
          <p:cNvSpPr txBox="1"/>
          <p:nvPr/>
        </p:nvSpPr>
        <p:spPr>
          <a:xfrm>
            <a:off x="3803156" y="684031"/>
            <a:ext cx="4585688" cy="646331"/>
          </a:xfrm>
          <a:prstGeom prst="rect">
            <a:avLst/>
          </a:prstGeom>
          <a:noFill/>
        </p:spPr>
        <p:txBody>
          <a:bodyPr wrap="square">
            <a:spAutoFit/>
          </a:bodyPr>
          <a:lstStyle/>
          <a:p>
            <a:r>
              <a:rPr lang="de-CH" sz="3600" dirty="0"/>
              <a:t>MENSCH </a:t>
            </a:r>
            <a:r>
              <a:rPr lang="de-CH" sz="2400" dirty="0"/>
              <a:t>UND</a:t>
            </a:r>
            <a:r>
              <a:rPr lang="de-CH" sz="3600" dirty="0"/>
              <a:t> POLITIK</a:t>
            </a:r>
          </a:p>
        </p:txBody>
      </p:sp>
      <p:pic>
        <p:nvPicPr>
          <p:cNvPr id="5" name="Grafik 4">
            <a:extLst>
              <a:ext uri="{FF2B5EF4-FFF2-40B4-BE49-F238E27FC236}">
                <a16:creationId xmlns:a16="http://schemas.microsoft.com/office/drawing/2014/main" id="{4EC64953-2F0B-CD0F-FA36-AD3022A06DC6}"/>
              </a:ext>
            </a:extLst>
          </p:cNvPr>
          <p:cNvPicPr>
            <a:picLocks noChangeAspect="1"/>
          </p:cNvPicPr>
          <p:nvPr/>
        </p:nvPicPr>
        <p:blipFill>
          <a:blip r:embed="rId4"/>
          <a:stretch>
            <a:fillRect/>
          </a:stretch>
        </p:blipFill>
        <p:spPr>
          <a:xfrm>
            <a:off x="477856" y="2852535"/>
            <a:ext cx="2274399" cy="2274399"/>
          </a:xfrm>
          <a:prstGeom prst="rect">
            <a:avLst/>
          </a:prstGeom>
        </p:spPr>
      </p:pic>
      <p:pic>
        <p:nvPicPr>
          <p:cNvPr id="1026" name="Picture 2" descr="Blank Post It Note (PNG Transparent) | OnlyGFX.com">
            <a:extLst>
              <a:ext uri="{FF2B5EF4-FFF2-40B4-BE49-F238E27FC236}">
                <a16:creationId xmlns:a16="http://schemas.microsoft.com/office/drawing/2014/main" id="{E7961590-0FCD-93CC-3F15-221517F3F1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42" t="6956" r="5512" b="4856"/>
          <a:stretch/>
        </p:blipFill>
        <p:spPr bwMode="auto">
          <a:xfrm rot="20886597">
            <a:off x="9809287" y="229313"/>
            <a:ext cx="1466660" cy="1502432"/>
          </a:xfrm>
          <a:prstGeom prst="rect">
            <a:avLst/>
          </a:prstGeom>
          <a:noFill/>
          <a:extLst>
            <a:ext uri="{909E8E84-426E-40DD-AFC4-6F175D3DCCD1}">
              <a14:hiddenFill xmlns:a14="http://schemas.microsoft.com/office/drawing/2010/main">
                <a:solidFill>
                  <a:srgbClr val="FFFFFF"/>
                </a:solidFill>
              </a14:hiddenFill>
            </a:ext>
          </a:extLst>
        </p:spPr>
      </p:pic>
      <p:sp>
        <p:nvSpPr>
          <p:cNvPr id="25" name="Textfeld 24">
            <a:extLst>
              <a:ext uri="{FF2B5EF4-FFF2-40B4-BE49-F238E27FC236}">
                <a16:creationId xmlns:a16="http://schemas.microsoft.com/office/drawing/2014/main" id="{6721DAAE-5247-14AA-D4D2-A4C5AE49610E}"/>
              </a:ext>
            </a:extLst>
          </p:cNvPr>
          <p:cNvSpPr txBox="1"/>
          <p:nvPr/>
        </p:nvSpPr>
        <p:spPr>
          <a:xfrm rot="20897457">
            <a:off x="9919664" y="521226"/>
            <a:ext cx="1245906" cy="830997"/>
          </a:xfrm>
          <a:prstGeom prst="rect">
            <a:avLst/>
          </a:prstGeom>
          <a:noFill/>
        </p:spPr>
        <p:txBody>
          <a:bodyPr wrap="square">
            <a:spAutoFit/>
          </a:bodyPr>
          <a:lstStyle/>
          <a:p>
            <a:pPr algn="ctr"/>
            <a:r>
              <a:rPr lang="de-CH" sz="2000" b="1" dirty="0">
                <a:solidFill>
                  <a:srgbClr val="FF0000"/>
                </a:solidFill>
              </a:rPr>
              <a:t>P</a:t>
            </a:r>
            <a:r>
              <a:rPr lang="de-CH" sz="2000" b="1" dirty="0"/>
              <a:t>OLIT</a:t>
            </a:r>
          </a:p>
          <a:p>
            <a:pPr algn="ctr"/>
            <a:r>
              <a:rPr lang="de-CH" sz="800" b="1" dirty="0">
                <a:solidFill>
                  <a:srgbClr val="3333CC"/>
                </a:solidFill>
              </a:rPr>
              <a:t> </a:t>
            </a:r>
            <a:r>
              <a:rPr lang="de-CH" sz="800" b="1" dirty="0"/>
              <a:t>–</a:t>
            </a:r>
            <a:endParaRPr lang="de-CH" sz="800" b="1" dirty="0">
              <a:solidFill>
                <a:srgbClr val="3333CC"/>
              </a:solidFill>
            </a:endParaRPr>
          </a:p>
          <a:p>
            <a:pPr algn="ctr"/>
            <a:r>
              <a:rPr lang="de-CH" sz="2000" b="1" dirty="0">
                <a:solidFill>
                  <a:srgbClr val="FF0000"/>
                </a:solidFill>
              </a:rPr>
              <a:t>Z</a:t>
            </a:r>
            <a:r>
              <a:rPr lang="de-CH" sz="2000" b="1" dirty="0"/>
              <a:t>ETTEL</a:t>
            </a:r>
          </a:p>
        </p:txBody>
      </p:sp>
    </p:spTree>
    <p:extLst>
      <p:ext uri="{BB962C8B-B14F-4D97-AF65-F5344CB8AC3E}">
        <p14:creationId xmlns:p14="http://schemas.microsoft.com/office/powerpoint/2010/main" val="36297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p:cTn id="15"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 calcmode="lin" valueType="num">
                                      <p:cBhvr>
                                        <p:cTn id="22"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1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 calcmode="lin" valueType="num">
                                      <p:cBhvr>
                                        <p:cTn id="29" dur="500" fill="hold"/>
                                        <p:tgtEl>
                                          <p:spTgt spid="12">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12">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22D06-AC04-4B24-B743-8F1D75F31FF1}"/>
              </a:ext>
            </a:extLst>
          </p:cNvPr>
          <p:cNvSpPr>
            <a:spLocks noGrp="1"/>
          </p:cNvSpPr>
          <p:nvPr>
            <p:ph type="title"/>
          </p:nvPr>
        </p:nvSpPr>
        <p:spPr>
          <a:xfrm>
            <a:off x="4100577" y="656121"/>
            <a:ext cx="3990845" cy="603556"/>
          </a:xfrm>
        </p:spPr>
        <p:txBody>
          <a:bodyPr>
            <a:noAutofit/>
          </a:bodyPr>
          <a:lstStyle/>
          <a:p>
            <a:r>
              <a:rPr lang="de-CH" sz="3600" dirty="0"/>
              <a:t>UNSERE  THEMEN</a:t>
            </a:r>
          </a:p>
        </p:txBody>
      </p:sp>
      <p:pic>
        <p:nvPicPr>
          <p:cNvPr id="10" name="Grafik 9" descr="Ein Bild, das dunkel enthält.&#10;&#10;Automatisch generierte Beschreibung">
            <a:extLst>
              <a:ext uri="{FF2B5EF4-FFF2-40B4-BE49-F238E27FC236}">
                <a16:creationId xmlns:a16="http://schemas.microsoft.com/office/drawing/2014/main" id="{FB0FF3E3-D4A3-401D-9F7C-4ECFD5BC64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48" t="33911" r="23322" b="23143"/>
          <a:stretch/>
        </p:blipFill>
        <p:spPr bwMode="auto">
          <a:xfrm>
            <a:off x="323519" y="501271"/>
            <a:ext cx="2537376" cy="1113021"/>
          </a:xfrm>
          <a:prstGeom prst="rect">
            <a:avLst/>
          </a:prstGeom>
          <a:noFill/>
          <a:ln>
            <a:noFill/>
          </a:ln>
          <a:extLst>
            <a:ext uri="{53640926-AAD7-44D8-BBD7-CCE9431645EC}">
              <a14:shadowObscured xmlns:a14="http://schemas.microsoft.com/office/drawing/2010/main"/>
            </a:ext>
          </a:extLst>
        </p:spPr>
      </p:pic>
      <p:pic>
        <p:nvPicPr>
          <p:cNvPr id="5" name="Grafik 4">
            <a:extLst>
              <a:ext uri="{FF2B5EF4-FFF2-40B4-BE49-F238E27FC236}">
                <a16:creationId xmlns:a16="http://schemas.microsoft.com/office/drawing/2014/main" id="{CB27B1DE-0BAD-40BF-B2C2-DE969D9147FE}"/>
              </a:ext>
            </a:extLst>
          </p:cNvPr>
          <p:cNvPicPr>
            <a:picLocks noChangeAspect="1"/>
          </p:cNvPicPr>
          <p:nvPr/>
        </p:nvPicPr>
        <p:blipFill>
          <a:blip r:embed="rId4"/>
          <a:stretch>
            <a:fillRect/>
          </a:stretch>
        </p:blipFill>
        <p:spPr>
          <a:xfrm rot="20745215">
            <a:off x="9687925" y="208026"/>
            <a:ext cx="1469263" cy="1499746"/>
          </a:xfrm>
          <a:prstGeom prst="rect">
            <a:avLst/>
          </a:prstGeom>
        </p:spPr>
      </p:pic>
      <p:pic>
        <p:nvPicPr>
          <p:cNvPr id="6" name="Grafik 5">
            <a:extLst>
              <a:ext uri="{FF2B5EF4-FFF2-40B4-BE49-F238E27FC236}">
                <a16:creationId xmlns:a16="http://schemas.microsoft.com/office/drawing/2014/main" id="{51EF019B-F54F-E83B-0595-EDEA1BC7ED01}"/>
              </a:ext>
            </a:extLst>
          </p:cNvPr>
          <p:cNvPicPr>
            <a:picLocks noChangeAspect="1"/>
          </p:cNvPicPr>
          <p:nvPr/>
        </p:nvPicPr>
        <p:blipFill>
          <a:blip r:embed="rId5"/>
          <a:stretch>
            <a:fillRect/>
          </a:stretch>
        </p:blipFill>
        <p:spPr>
          <a:xfrm>
            <a:off x="9767449" y="481637"/>
            <a:ext cx="1457070" cy="1024642"/>
          </a:xfrm>
          <a:prstGeom prst="rect">
            <a:avLst/>
          </a:prstGeom>
        </p:spPr>
      </p:pic>
      <p:pic>
        <p:nvPicPr>
          <p:cNvPr id="16" name="Grafik 15">
            <a:extLst>
              <a:ext uri="{FF2B5EF4-FFF2-40B4-BE49-F238E27FC236}">
                <a16:creationId xmlns:a16="http://schemas.microsoft.com/office/drawing/2014/main" id="{F2502134-2DC5-090B-A02A-DCCAD880CEB9}"/>
              </a:ext>
            </a:extLst>
          </p:cNvPr>
          <p:cNvPicPr>
            <a:picLocks noChangeAspect="1"/>
          </p:cNvPicPr>
          <p:nvPr/>
        </p:nvPicPr>
        <p:blipFill>
          <a:blip r:embed="rId6"/>
          <a:stretch>
            <a:fillRect/>
          </a:stretch>
        </p:blipFill>
        <p:spPr>
          <a:xfrm>
            <a:off x="4170008" y="2116703"/>
            <a:ext cx="6603616" cy="3703356"/>
          </a:xfrm>
          <a:prstGeom prst="rect">
            <a:avLst/>
          </a:prstGeom>
        </p:spPr>
      </p:pic>
      <p:pic>
        <p:nvPicPr>
          <p:cNvPr id="17" name="Grafik 16">
            <a:extLst>
              <a:ext uri="{FF2B5EF4-FFF2-40B4-BE49-F238E27FC236}">
                <a16:creationId xmlns:a16="http://schemas.microsoft.com/office/drawing/2014/main" id="{A2065DBF-BCD1-7AE8-0326-5C12847063E4}"/>
              </a:ext>
            </a:extLst>
          </p:cNvPr>
          <p:cNvPicPr>
            <a:picLocks noChangeAspect="1"/>
          </p:cNvPicPr>
          <p:nvPr/>
        </p:nvPicPr>
        <p:blipFill>
          <a:blip r:embed="rId7"/>
          <a:stretch>
            <a:fillRect/>
          </a:stretch>
        </p:blipFill>
        <p:spPr>
          <a:xfrm>
            <a:off x="678794" y="2755222"/>
            <a:ext cx="2989593" cy="2210695"/>
          </a:xfrm>
          <a:prstGeom prst="rect">
            <a:avLst/>
          </a:prstGeom>
        </p:spPr>
      </p:pic>
      <p:pic>
        <p:nvPicPr>
          <p:cNvPr id="19" name="Grafik 18">
            <a:extLst>
              <a:ext uri="{FF2B5EF4-FFF2-40B4-BE49-F238E27FC236}">
                <a16:creationId xmlns:a16="http://schemas.microsoft.com/office/drawing/2014/main" id="{E0EF2CD7-9D7F-E366-9FD6-01AD06159946}"/>
              </a:ext>
            </a:extLst>
          </p:cNvPr>
          <p:cNvPicPr>
            <a:picLocks noChangeAspect="1"/>
          </p:cNvPicPr>
          <p:nvPr/>
        </p:nvPicPr>
        <p:blipFill>
          <a:blip r:embed="rId8"/>
          <a:stretch>
            <a:fillRect/>
          </a:stretch>
        </p:blipFill>
        <p:spPr>
          <a:xfrm>
            <a:off x="-66495" y="6204145"/>
            <a:ext cx="12107705" cy="603556"/>
          </a:xfrm>
          <a:prstGeom prst="rect">
            <a:avLst/>
          </a:prstGeom>
        </p:spPr>
      </p:pic>
    </p:spTree>
    <p:extLst>
      <p:ext uri="{BB962C8B-B14F-4D97-AF65-F5344CB8AC3E}">
        <p14:creationId xmlns:p14="http://schemas.microsoft.com/office/powerpoint/2010/main" val="37086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22D06-AC04-4B24-B743-8F1D75F31FF1}"/>
              </a:ext>
            </a:extLst>
          </p:cNvPr>
          <p:cNvSpPr>
            <a:spLocks noGrp="1"/>
          </p:cNvSpPr>
          <p:nvPr>
            <p:ph type="title"/>
          </p:nvPr>
        </p:nvSpPr>
        <p:spPr>
          <a:xfrm>
            <a:off x="4078703" y="631791"/>
            <a:ext cx="3426620" cy="668580"/>
          </a:xfrm>
        </p:spPr>
        <p:txBody>
          <a:bodyPr>
            <a:noAutofit/>
          </a:bodyPr>
          <a:lstStyle/>
          <a:p>
            <a:r>
              <a:rPr lang="de-CH" sz="3600" dirty="0"/>
              <a:t>Moderatorin</a:t>
            </a:r>
          </a:p>
        </p:txBody>
      </p:sp>
      <p:sp>
        <p:nvSpPr>
          <p:cNvPr id="12" name="Textfeld 11">
            <a:extLst>
              <a:ext uri="{FF2B5EF4-FFF2-40B4-BE49-F238E27FC236}">
                <a16:creationId xmlns:a16="http://schemas.microsoft.com/office/drawing/2014/main" id="{C8B9D010-D745-4D1C-9E9A-3CF59130CBBE}"/>
              </a:ext>
            </a:extLst>
          </p:cNvPr>
          <p:cNvSpPr txBox="1"/>
          <p:nvPr/>
        </p:nvSpPr>
        <p:spPr>
          <a:xfrm>
            <a:off x="1504764" y="2106267"/>
            <a:ext cx="6420036" cy="3785652"/>
          </a:xfrm>
          <a:prstGeom prst="rect">
            <a:avLst/>
          </a:prstGeom>
          <a:blipFill>
            <a:blip r:embed="rId3"/>
            <a:tile tx="0" ty="0" sx="100000" sy="100000" flip="none" algn="tl"/>
          </a:blipFill>
        </p:spPr>
        <p:txBody>
          <a:bodyPr wrap="square" rtlCol="0">
            <a:spAutoFit/>
          </a:bodyPr>
          <a:lstStyle/>
          <a:p>
            <a:endParaRPr lang="de-CH" sz="800" dirty="0">
              <a:solidFill>
                <a:schemeClr val="bg1"/>
              </a:solidFill>
            </a:endParaRPr>
          </a:p>
          <a:p>
            <a:r>
              <a:rPr lang="de-CH" sz="2000" b="1" dirty="0"/>
              <a:t>      </a:t>
            </a:r>
            <a:r>
              <a:rPr lang="de-CH" b="1" dirty="0"/>
              <a:t>Koisyn Schneider </a:t>
            </a:r>
          </a:p>
          <a:p>
            <a:endParaRPr lang="de-CH" sz="800" dirty="0"/>
          </a:p>
          <a:p>
            <a:pPr marL="342900" indent="-342900">
              <a:buFont typeface="Courier New" panose="02070309020205020404" pitchFamily="49" charset="0"/>
              <a:buChar char="o"/>
            </a:pPr>
            <a:r>
              <a:rPr lang="de-CH" sz="2000" dirty="0"/>
              <a:t>  </a:t>
            </a:r>
            <a:r>
              <a:rPr lang="de-CH" sz="1600" dirty="0"/>
              <a:t>Interkulturelles Radio - und TV - Moderatorin</a:t>
            </a:r>
          </a:p>
          <a:p>
            <a:pPr marL="342900" indent="-342900">
              <a:buFont typeface="Courier New" panose="02070309020205020404" pitchFamily="49" charset="0"/>
              <a:buChar char="o"/>
            </a:pPr>
            <a:r>
              <a:rPr lang="de-CH" sz="1600" dirty="0"/>
              <a:t>  KULTURFIT-Gründerin </a:t>
            </a:r>
          </a:p>
          <a:p>
            <a:pPr marL="342900" indent="-342900">
              <a:buFont typeface="Courier New" panose="02070309020205020404" pitchFamily="49" charset="0"/>
              <a:buChar char="o"/>
            </a:pPr>
            <a:r>
              <a:rPr lang="de-CH" sz="1600" dirty="0"/>
              <a:t>  Erwachsenenausbilderin FA </a:t>
            </a:r>
          </a:p>
          <a:p>
            <a:pPr marL="342900" indent="-342900">
              <a:buFont typeface="Courier New" panose="02070309020205020404" pitchFamily="49" charset="0"/>
              <a:buChar char="o"/>
            </a:pPr>
            <a:r>
              <a:rPr lang="de-CH" sz="1600" dirty="0"/>
              <a:t>  Sprach- und Integrationskursleiterin</a:t>
            </a:r>
          </a:p>
          <a:p>
            <a:pPr marL="342900" indent="-342900">
              <a:buFont typeface="Courier New" panose="02070309020205020404" pitchFamily="49" charset="0"/>
              <a:buChar char="o"/>
            </a:pPr>
            <a:r>
              <a:rPr lang="de-CH" sz="1600" dirty="0"/>
              <a:t>  Trainerin:</a:t>
            </a:r>
          </a:p>
          <a:p>
            <a:pPr marL="342900" indent="-342900">
              <a:buFont typeface="Symbol" panose="05050102010706020507" pitchFamily="18" charset="2"/>
              <a:buChar char="-"/>
            </a:pPr>
            <a:r>
              <a:rPr lang="de-CH" sz="1600" dirty="0"/>
              <a:t>  Interkulturelle Kompetenzen</a:t>
            </a:r>
          </a:p>
          <a:p>
            <a:pPr marL="342900" indent="-342900">
              <a:buFont typeface="Symbol" panose="05050102010706020507" pitchFamily="18" charset="2"/>
              <a:buChar char="-"/>
            </a:pPr>
            <a:r>
              <a:rPr lang="de-CH" sz="1600" dirty="0"/>
              <a:t>  Gewalt und Diversität</a:t>
            </a:r>
          </a:p>
          <a:p>
            <a:pPr marL="342900" indent="-342900">
              <a:buFont typeface="Symbol" panose="05050102010706020507" pitchFamily="18" charset="2"/>
              <a:buChar char="-"/>
            </a:pPr>
            <a:r>
              <a:rPr lang="de-CH" sz="1600" dirty="0"/>
              <a:t>  Gewalt, </a:t>
            </a:r>
            <a:r>
              <a:rPr lang="de-CH" sz="1600" dirty="0" err="1"/>
              <a:t>Peacemakers</a:t>
            </a:r>
            <a:r>
              <a:rPr lang="de-CH" sz="1600" dirty="0"/>
              <a:t> und Konflikte</a:t>
            </a:r>
          </a:p>
          <a:p>
            <a:pPr marL="342900" indent="-342900">
              <a:buFont typeface="Courier New" panose="02070309020205020404" pitchFamily="49" charset="0"/>
              <a:buChar char="o"/>
            </a:pPr>
            <a:r>
              <a:rPr lang="de-CH" sz="1600" dirty="0"/>
              <a:t>  Strafgericht &amp; Dignitas Dolmetscherin Deutsch/Russisch/Kasachisch</a:t>
            </a:r>
          </a:p>
          <a:p>
            <a:pPr marL="342900" indent="-342900">
              <a:buFont typeface="Courier New" panose="02070309020205020404" pitchFamily="49" charset="0"/>
              <a:buChar char="o"/>
            </a:pPr>
            <a:r>
              <a:rPr lang="de-CH" sz="1600" dirty="0"/>
              <a:t>  Freie Journalistin/OBZ-Oberbaselbieter Zeitung</a:t>
            </a:r>
          </a:p>
          <a:p>
            <a:pPr marL="342900" indent="-342900">
              <a:buFont typeface="Courier New" panose="02070309020205020404" pitchFamily="49" charset="0"/>
              <a:buChar char="o"/>
            </a:pPr>
            <a:r>
              <a:rPr lang="de-CH" sz="1600" dirty="0"/>
              <a:t>  </a:t>
            </a:r>
            <a:r>
              <a:rPr lang="de-CH" sz="1600" dirty="0" err="1"/>
              <a:t>Eduki</a:t>
            </a:r>
            <a:r>
              <a:rPr lang="de-CH" sz="1600" dirty="0"/>
              <a:t>-Lehrmittel Autorin</a:t>
            </a:r>
          </a:p>
          <a:p>
            <a:pPr marL="342900" indent="-342900">
              <a:buFont typeface="Courier New" panose="02070309020205020404" pitchFamily="49" charset="0"/>
              <a:buChar char="o"/>
            </a:pPr>
            <a:r>
              <a:rPr lang="de-CH" sz="1600" dirty="0"/>
              <a:t>  Leseanimatorin «Family </a:t>
            </a:r>
            <a:r>
              <a:rPr lang="de-CH" sz="1600" dirty="0" err="1"/>
              <a:t>Literacy</a:t>
            </a:r>
            <a:r>
              <a:rPr lang="de-CH" sz="1600" dirty="0"/>
              <a:t>»</a:t>
            </a:r>
          </a:p>
          <a:p>
            <a:endParaRPr lang="de-CH" sz="800" dirty="0">
              <a:solidFill>
                <a:schemeClr val="bg1"/>
              </a:solidFill>
            </a:endParaRPr>
          </a:p>
        </p:txBody>
      </p:sp>
      <p:pic>
        <p:nvPicPr>
          <p:cNvPr id="14" name="Grafik 13" descr="Ein Bild, das dunkel enthält.&#10;&#10;Automatisch generierte Beschreibung">
            <a:extLst>
              <a:ext uri="{FF2B5EF4-FFF2-40B4-BE49-F238E27FC236}">
                <a16:creationId xmlns:a16="http://schemas.microsoft.com/office/drawing/2014/main" id="{64926C46-C08C-4C35-BADF-795FD68522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8" t="33911" r="23322" b="23143"/>
          <a:stretch/>
        </p:blipFill>
        <p:spPr bwMode="auto">
          <a:xfrm>
            <a:off x="689446" y="521328"/>
            <a:ext cx="2460172" cy="1079155"/>
          </a:xfrm>
          <a:prstGeom prst="rect">
            <a:avLst/>
          </a:prstGeom>
          <a:noFill/>
          <a:ln>
            <a:noFill/>
          </a:ln>
          <a:extLst>
            <a:ext uri="{53640926-AAD7-44D8-BBD7-CCE9431645EC}">
              <a14:shadowObscured xmlns:a14="http://schemas.microsoft.com/office/drawing/2010/main"/>
            </a:ext>
          </a:extLst>
        </p:spPr>
      </p:pic>
      <p:pic>
        <p:nvPicPr>
          <p:cNvPr id="4" name="Grafik 3" descr="Ein Bild, das Person enthält.&#10;&#10;Automatisch generierte Beschreibung">
            <a:extLst>
              <a:ext uri="{FF2B5EF4-FFF2-40B4-BE49-F238E27FC236}">
                <a16:creationId xmlns:a16="http://schemas.microsoft.com/office/drawing/2014/main" id="{8B647895-1BFB-C1B7-CA50-EF3086D938CE}"/>
              </a:ext>
            </a:extLst>
          </p:cNvPr>
          <p:cNvPicPr>
            <a:picLocks noChangeAspect="1"/>
          </p:cNvPicPr>
          <p:nvPr/>
        </p:nvPicPr>
        <p:blipFill rotWithShape="1">
          <a:blip r:embed="rId5"/>
          <a:srcRect l="15399" t="6299" r="6209" b="-1837"/>
          <a:stretch/>
        </p:blipFill>
        <p:spPr>
          <a:xfrm>
            <a:off x="8659508" y="2106267"/>
            <a:ext cx="2277110" cy="3700304"/>
          </a:xfrm>
          <a:prstGeom prst="rect">
            <a:avLst/>
          </a:prstGeom>
        </p:spPr>
      </p:pic>
      <p:pic>
        <p:nvPicPr>
          <p:cNvPr id="3" name="Grafik 2">
            <a:extLst>
              <a:ext uri="{FF2B5EF4-FFF2-40B4-BE49-F238E27FC236}">
                <a16:creationId xmlns:a16="http://schemas.microsoft.com/office/drawing/2014/main" id="{630218F5-78A1-0005-8E2A-6630228CEC20}"/>
              </a:ext>
            </a:extLst>
          </p:cNvPr>
          <p:cNvPicPr>
            <a:picLocks noChangeAspect="1"/>
          </p:cNvPicPr>
          <p:nvPr/>
        </p:nvPicPr>
        <p:blipFill>
          <a:blip r:embed="rId6"/>
          <a:stretch>
            <a:fillRect/>
          </a:stretch>
        </p:blipFill>
        <p:spPr>
          <a:xfrm rot="21102653">
            <a:off x="9742680" y="202113"/>
            <a:ext cx="1521387" cy="1552951"/>
          </a:xfrm>
          <a:prstGeom prst="rect">
            <a:avLst/>
          </a:prstGeom>
        </p:spPr>
      </p:pic>
      <p:pic>
        <p:nvPicPr>
          <p:cNvPr id="5" name="Grafik 4">
            <a:extLst>
              <a:ext uri="{FF2B5EF4-FFF2-40B4-BE49-F238E27FC236}">
                <a16:creationId xmlns:a16="http://schemas.microsoft.com/office/drawing/2014/main" id="{198DD876-FEF0-0826-CB8F-6243AB71FF53}"/>
              </a:ext>
            </a:extLst>
          </p:cNvPr>
          <p:cNvPicPr>
            <a:picLocks noChangeAspect="1"/>
          </p:cNvPicPr>
          <p:nvPr/>
        </p:nvPicPr>
        <p:blipFill>
          <a:blip r:embed="rId7"/>
          <a:stretch>
            <a:fillRect/>
          </a:stretch>
        </p:blipFill>
        <p:spPr>
          <a:xfrm>
            <a:off x="9896071" y="566079"/>
            <a:ext cx="1366440" cy="1034404"/>
          </a:xfrm>
          <a:prstGeom prst="rect">
            <a:avLst/>
          </a:prstGeom>
        </p:spPr>
      </p:pic>
      <p:pic>
        <p:nvPicPr>
          <p:cNvPr id="7" name="Grafik 6">
            <a:extLst>
              <a:ext uri="{FF2B5EF4-FFF2-40B4-BE49-F238E27FC236}">
                <a16:creationId xmlns:a16="http://schemas.microsoft.com/office/drawing/2014/main" id="{F5F612CD-E584-2D67-B4E7-6DF3C9A0EBA8}"/>
              </a:ext>
            </a:extLst>
          </p:cNvPr>
          <p:cNvPicPr>
            <a:picLocks noChangeAspect="1"/>
          </p:cNvPicPr>
          <p:nvPr/>
        </p:nvPicPr>
        <p:blipFill>
          <a:blip r:embed="rId8"/>
          <a:stretch>
            <a:fillRect/>
          </a:stretch>
        </p:blipFill>
        <p:spPr>
          <a:xfrm>
            <a:off x="0" y="6254444"/>
            <a:ext cx="12107705" cy="603556"/>
          </a:xfrm>
          <a:prstGeom prst="rect">
            <a:avLst/>
          </a:prstGeom>
        </p:spPr>
      </p:pic>
    </p:spTree>
    <p:extLst>
      <p:ext uri="{BB962C8B-B14F-4D97-AF65-F5344CB8AC3E}">
        <p14:creationId xmlns:p14="http://schemas.microsoft.com/office/powerpoint/2010/main" val="391255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p:cTn id="15"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barn(inVertical)">
                                      <p:cBhvr>
                                        <p:cTn id="25" dur="500"/>
                                        <p:tgtEl>
                                          <p:spTgt spid="12">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animEffect transition="in" filter="barn(inVertical)">
                                      <p:cBhvr>
                                        <p:cTn id="28" dur="500"/>
                                        <p:tgtEl>
                                          <p:spTgt spid="12">
                                            <p:txEl>
                                              <p:pRg st="5" end="5"/>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barn(inVertical)">
                                      <p:cBhvr>
                                        <p:cTn id="31" dur="500"/>
                                        <p:tgtEl>
                                          <p:spTgt spid="12">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xEl>
                                              <p:pRg st="7" end="7"/>
                                            </p:txEl>
                                          </p:spTgt>
                                        </p:tgtEl>
                                        <p:attrNameLst>
                                          <p:attrName>style.visibility</p:attrName>
                                        </p:attrNameLst>
                                      </p:cBhvr>
                                      <p:to>
                                        <p:strVal val="visible"/>
                                      </p:to>
                                    </p:set>
                                    <p:animEffect transition="in" filter="barn(inVertical)">
                                      <p:cBhvr>
                                        <p:cTn id="34" dur="500"/>
                                        <p:tgtEl>
                                          <p:spTgt spid="12">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xEl>
                                              <p:pRg st="8" end="8"/>
                                            </p:txEl>
                                          </p:spTgt>
                                        </p:tgtEl>
                                        <p:attrNameLst>
                                          <p:attrName>style.visibility</p:attrName>
                                        </p:attrNameLst>
                                      </p:cBhvr>
                                      <p:to>
                                        <p:strVal val="visible"/>
                                      </p:to>
                                    </p:set>
                                    <p:animEffect transition="in" filter="barn(inVertical)">
                                      <p:cBhvr>
                                        <p:cTn id="37" dur="500"/>
                                        <p:tgtEl>
                                          <p:spTgt spid="12">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2">
                                            <p:txEl>
                                              <p:pRg st="9" end="9"/>
                                            </p:txEl>
                                          </p:spTgt>
                                        </p:tgtEl>
                                        <p:attrNameLst>
                                          <p:attrName>style.visibility</p:attrName>
                                        </p:attrNameLst>
                                      </p:cBhvr>
                                      <p:to>
                                        <p:strVal val="visible"/>
                                      </p:to>
                                    </p:set>
                                    <p:animEffect transition="in" filter="barn(inVertical)">
                                      <p:cBhvr>
                                        <p:cTn id="40" dur="500"/>
                                        <p:tgtEl>
                                          <p:spTgt spid="12">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xEl>
                                              <p:pRg st="10" end="10"/>
                                            </p:txEl>
                                          </p:spTgt>
                                        </p:tgtEl>
                                        <p:attrNameLst>
                                          <p:attrName>style.visibility</p:attrName>
                                        </p:attrNameLst>
                                      </p:cBhvr>
                                      <p:to>
                                        <p:strVal val="visible"/>
                                      </p:to>
                                    </p:set>
                                    <p:animEffect transition="in" filter="barn(inVertical)">
                                      <p:cBhvr>
                                        <p:cTn id="43" dur="500"/>
                                        <p:tgtEl>
                                          <p:spTgt spid="12">
                                            <p:txEl>
                                              <p:pRg st="10" end="10"/>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2">
                                            <p:txEl>
                                              <p:pRg st="11" end="11"/>
                                            </p:txEl>
                                          </p:spTgt>
                                        </p:tgtEl>
                                        <p:attrNameLst>
                                          <p:attrName>style.visibility</p:attrName>
                                        </p:attrNameLst>
                                      </p:cBhvr>
                                      <p:to>
                                        <p:strVal val="visible"/>
                                      </p:to>
                                    </p:set>
                                    <p:animEffect transition="in" filter="barn(inVertical)">
                                      <p:cBhvr>
                                        <p:cTn id="46" dur="500"/>
                                        <p:tgtEl>
                                          <p:spTgt spid="12">
                                            <p:txEl>
                                              <p:pRg st="11" end="1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12">
                                            <p:txEl>
                                              <p:pRg st="12" end="12"/>
                                            </p:txEl>
                                          </p:spTgt>
                                        </p:tgtEl>
                                        <p:attrNameLst>
                                          <p:attrName>style.visibility</p:attrName>
                                        </p:attrNameLst>
                                      </p:cBhvr>
                                      <p:to>
                                        <p:strVal val="visible"/>
                                      </p:to>
                                    </p:set>
                                    <p:animEffect transition="in" filter="barn(inVertical)">
                                      <p:cBhvr>
                                        <p:cTn id="49" dur="500"/>
                                        <p:tgtEl>
                                          <p:spTgt spid="12">
                                            <p:txEl>
                                              <p:pRg st="12" end="1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12">
                                            <p:txEl>
                                              <p:pRg st="13" end="13"/>
                                            </p:txEl>
                                          </p:spTgt>
                                        </p:tgtEl>
                                        <p:attrNameLst>
                                          <p:attrName>style.visibility</p:attrName>
                                        </p:attrNameLst>
                                      </p:cBhvr>
                                      <p:to>
                                        <p:strVal val="visible"/>
                                      </p:to>
                                    </p:set>
                                    <p:animEffect transition="in" filter="barn(inVertical)">
                                      <p:cBhvr>
                                        <p:cTn id="52" dur="500"/>
                                        <p:tgtEl>
                                          <p:spTgt spid="12">
                                            <p:txEl>
                                              <p:pRg st="13" end="13"/>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2">
                                            <p:txEl>
                                              <p:pRg st="14" end="14"/>
                                            </p:txEl>
                                          </p:spTgt>
                                        </p:tgtEl>
                                        <p:attrNameLst>
                                          <p:attrName>style.visibility</p:attrName>
                                        </p:attrNameLst>
                                      </p:cBhvr>
                                      <p:to>
                                        <p:strVal val="visible"/>
                                      </p:to>
                                    </p:set>
                                    <p:animEffect transition="in" filter="barn(inVertical)">
                                      <p:cBhvr>
                                        <p:cTn id="55" dur="500"/>
                                        <p:tgtEl>
                                          <p:spTgt spid="12">
                                            <p:txEl>
                                              <p:pRg st="14" end="1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barn(inVertical)">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22D06-AC04-4B24-B743-8F1D75F31FF1}"/>
              </a:ext>
            </a:extLst>
          </p:cNvPr>
          <p:cNvSpPr>
            <a:spLocks noGrp="1"/>
          </p:cNvSpPr>
          <p:nvPr>
            <p:ph type="title"/>
          </p:nvPr>
        </p:nvSpPr>
        <p:spPr>
          <a:xfrm>
            <a:off x="4404628" y="631791"/>
            <a:ext cx="3924560" cy="668580"/>
          </a:xfrm>
        </p:spPr>
        <p:txBody>
          <a:bodyPr>
            <a:noAutofit/>
          </a:bodyPr>
          <a:lstStyle/>
          <a:p>
            <a:r>
              <a:rPr lang="de-CH" sz="3600" dirty="0"/>
              <a:t>Ko-Moderator</a:t>
            </a:r>
          </a:p>
        </p:txBody>
      </p:sp>
      <p:sp>
        <p:nvSpPr>
          <p:cNvPr id="12" name="Textfeld 11">
            <a:extLst>
              <a:ext uri="{FF2B5EF4-FFF2-40B4-BE49-F238E27FC236}">
                <a16:creationId xmlns:a16="http://schemas.microsoft.com/office/drawing/2014/main" id="{C8B9D010-D745-4D1C-9E9A-3CF59130CBBE}"/>
              </a:ext>
            </a:extLst>
          </p:cNvPr>
          <p:cNvSpPr txBox="1"/>
          <p:nvPr/>
        </p:nvSpPr>
        <p:spPr>
          <a:xfrm>
            <a:off x="4332199" y="2173509"/>
            <a:ext cx="7399445" cy="3508653"/>
          </a:xfrm>
          <a:prstGeom prst="rect">
            <a:avLst/>
          </a:prstGeom>
          <a:blipFill>
            <a:blip r:embed="rId3"/>
            <a:tile tx="0" ty="0" sx="100000" sy="100000" flip="none" algn="tl"/>
          </a:blipFill>
        </p:spPr>
        <p:txBody>
          <a:bodyPr wrap="square" rtlCol="0">
            <a:spAutoFit/>
          </a:bodyPr>
          <a:lstStyle/>
          <a:p>
            <a:endParaRPr lang="de-CH" sz="800" dirty="0">
              <a:solidFill>
                <a:schemeClr val="bg1"/>
              </a:solidFill>
            </a:endParaRPr>
          </a:p>
          <a:p>
            <a:r>
              <a:rPr lang="de-CH" b="1" dirty="0"/>
              <a:t>Roman Oeschger</a:t>
            </a:r>
          </a:p>
          <a:p>
            <a:endParaRPr lang="de-CH" sz="800" dirty="0"/>
          </a:p>
          <a:p>
            <a:pPr marL="285750" indent="-285750">
              <a:buFont typeface="Courier New" panose="02070309020205020404" pitchFamily="49" charset="0"/>
              <a:buChar char="o"/>
            </a:pPr>
            <a:r>
              <a:rPr lang="de-CH" sz="1600" dirty="0"/>
              <a:t>Eidg. Maturität im Typus Wirtschaft. Bachelor- und Masterabschluss für «Internationale Beziehungen &amp; Diplomatie» in Prag, Tschechien. </a:t>
            </a:r>
          </a:p>
          <a:p>
            <a:pPr marL="285750" indent="-285750">
              <a:buFont typeface="Courier New" panose="02070309020205020404" pitchFamily="49" charset="0"/>
              <a:buChar char="o"/>
            </a:pPr>
            <a:r>
              <a:rPr lang="de-CH" sz="1600" dirty="0"/>
              <a:t>Praktikum bei der Hilfsorganisation Licht für die Welt (Tschechien)</a:t>
            </a:r>
          </a:p>
          <a:p>
            <a:pPr marL="285750" indent="-285750">
              <a:buFont typeface="Courier New" panose="02070309020205020404" pitchFamily="49" charset="0"/>
              <a:buChar char="o"/>
            </a:pPr>
            <a:r>
              <a:rPr lang="de-CH" sz="1600" dirty="0"/>
              <a:t>Mitarbeit beim Institut für Internationale Beziehungen Prag</a:t>
            </a:r>
          </a:p>
          <a:p>
            <a:pPr marL="285750" indent="-285750">
              <a:buFont typeface="Courier New" panose="02070309020205020404" pitchFamily="49" charset="0"/>
              <a:buChar char="o"/>
            </a:pPr>
            <a:r>
              <a:rPr lang="de-CH" sz="1600" dirty="0"/>
              <a:t>Geschäftsentwickler bei einem KMU </a:t>
            </a:r>
          </a:p>
          <a:p>
            <a:pPr marL="285750" indent="-285750">
              <a:buFont typeface="Courier New" panose="02070309020205020404" pitchFamily="49" charset="0"/>
              <a:buChar char="o"/>
            </a:pPr>
            <a:r>
              <a:rPr lang="de-CH" sz="1600" dirty="0"/>
              <a:t>Seit 2020 ist er selbständig im Bereich </a:t>
            </a:r>
            <a:r>
              <a:rPr lang="de-CH" sz="1600" u="sng" dirty="0">
                <a:hlinkClick r:id="rId4"/>
              </a:rPr>
              <a:t>Handelsvermittlung &amp; Onlinehandel</a:t>
            </a:r>
            <a:r>
              <a:rPr lang="de-CH" sz="1600" dirty="0"/>
              <a:t> mit dem Fokus auf Mittelost- und Südosteuropa. </a:t>
            </a:r>
          </a:p>
          <a:p>
            <a:pPr marL="285750" indent="-285750">
              <a:buFont typeface="Courier New" panose="02070309020205020404" pitchFamily="49" charset="0"/>
              <a:buChar char="o"/>
            </a:pPr>
            <a:r>
              <a:rPr lang="de-CH" sz="1600" dirty="0"/>
              <a:t>Gründung des Forum für </a:t>
            </a:r>
            <a:r>
              <a:rPr lang="de-CH" sz="1600" u="sng" dirty="0">
                <a:hlinkClick r:id="rId5"/>
              </a:rPr>
              <a:t>Mittelost- und Südosteuropa (FOMOSO)</a:t>
            </a:r>
            <a:r>
              <a:rPr lang="de-CH" sz="1600" dirty="0"/>
              <a:t>, 2016</a:t>
            </a:r>
          </a:p>
          <a:p>
            <a:pPr marL="285750" indent="-285750">
              <a:buFont typeface="Courier New" panose="02070309020205020404" pitchFamily="49" charset="0"/>
              <a:buChar char="o"/>
            </a:pPr>
            <a:r>
              <a:rPr lang="de-CH" sz="1600" dirty="0"/>
              <a:t>Seit 2018 ist er im </a:t>
            </a:r>
            <a:r>
              <a:rPr lang="de-CH" sz="1600" u="sng" dirty="0">
                <a:hlinkClick r:id="rId6"/>
              </a:rPr>
              <a:t>Gemeinderat in Büren</a:t>
            </a:r>
            <a:r>
              <a:rPr lang="de-CH" sz="1600" u="sng" dirty="0"/>
              <a:t>, Kanton Solothurn</a:t>
            </a:r>
            <a:r>
              <a:rPr lang="de-CH" sz="1600" dirty="0"/>
              <a:t>.  </a:t>
            </a:r>
          </a:p>
          <a:p>
            <a:r>
              <a:rPr lang="de-CH" sz="1600"/>
              <a:t>      Verantwortlichkeiten</a:t>
            </a:r>
            <a:r>
              <a:rPr lang="de-CH" sz="1600" dirty="0"/>
              <a:t>:  Bereiche Soziales, Asyl, Kultur und Umwelt. </a:t>
            </a:r>
          </a:p>
          <a:p>
            <a:pPr marL="285750" indent="-285750">
              <a:buFont typeface="Courier New" panose="02070309020205020404" pitchFamily="49" charset="0"/>
              <a:buChar char="o"/>
            </a:pPr>
            <a:r>
              <a:rPr lang="de-CH" sz="1600" dirty="0"/>
              <a:t>Seit 2020 im Vorstand des </a:t>
            </a:r>
            <a:r>
              <a:rPr lang="de-CH" sz="1600" u="sng" dirty="0">
                <a:hlinkClick r:id="rId7"/>
              </a:rPr>
              <a:t>Forums Schwarzbubenland</a:t>
            </a:r>
            <a:r>
              <a:rPr lang="de-CH" sz="1600" dirty="0"/>
              <a:t>. </a:t>
            </a:r>
          </a:p>
          <a:p>
            <a:pPr marL="342900" indent="-342900">
              <a:buFont typeface="Courier New" panose="02070309020205020404" pitchFamily="49" charset="0"/>
              <a:buChar char="o"/>
            </a:pPr>
            <a:endParaRPr lang="de-CH" sz="800" dirty="0">
              <a:solidFill>
                <a:schemeClr val="bg1"/>
              </a:solidFill>
            </a:endParaRPr>
          </a:p>
        </p:txBody>
      </p:sp>
      <p:pic>
        <p:nvPicPr>
          <p:cNvPr id="14" name="Grafik 13" descr="Ein Bild, das dunkel enthält.&#10;&#10;Automatisch generierte Beschreibung">
            <a:extLst>
              <a:ext uri="{FF2B5EF4-FFF2-40B4-BE49-F238E27FC236}">
                <a16:creationId xmlns:a16="http://schemas.microsoft.com/office/drawing/2014/main" id="{64926C46-C08C-4C35-BADF-795FD68522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948" t="33911" r="23322" b="23143"/>
          <a:stretch/>
        </p:blipFill>
        <p:spPr bwMode="auto">
          <a:xfrm>
            <a:off x="689446" y="521328"/>
            <a:ext cx="2460172" cy="1079155"/>
          </a:xfrm>
          <a:prstGeom prst="rect">
            <a:avLst/>
          </a:prstGeom>
          <a:noFill/>
          <a:ln>
            <a:noFill/>
          </a:ln>
          <a:extLst>
            <a:ext uri="{53640926-AAD7-44D8-BBD7-CCE9431645EC}">
              <a14:shadowObscured xmlns:a14="http://schemas.microsoft.com/office/drawing/2010/main"/>
            </a:ext>
          </a:extLst>
        </p:spPr>
      </p:pic>
      <p:pic>
        <p:nvPicPr>
          <p:cNvPr id="3" name="Grafik 2">
            <a:extLst>
              <a:ext uri="{FF2B5EF4-FFF2-40B4-BE49-F238E27FC236}">
                <a16:creationId xmlns:a16="http://schemas.microsoft.com/office/drawing/2014/main" id="{630218F5-78A1-0005-8E2A-6630228CEC20}"/>
              </a:ext>
            </a:extLst>
          </p:cNvPr>
          <p:cNvPicPr>
            <a:picLocks noChangeAspect="1"/>
          </p:cNvPicPr>
          <p:nvPr/>
        </p:nvPicPr>
        <p:blipFill>
          <a:blip r:embed="rId9"/>
          <a:stretch>
            <a:fillRect/>
          </a:stretch>
        </p:blipFill>
        <p:spPr>
          <a:xfrm rot="21102653">
            <a:off x="9742680" y="202113"/>
            <a:ext cx="1521387" cy="1552951"/>
          </a:xfrm>
          <a:prstGeom prst="rect">
            <a:avLst/>
          </a:prstGeom>
        </p:spPr>
      </p:pic>
      <p:pic>
        <p:nvPicPr>
          <p:cNvPr id="5" name="Grafik 4">
            <a:extLst>
              <a:ext uri="{FF2B5EF4-FFF2-40B4-BE49-F238E27FC236}">
                <a16:creationId xmlns:a16="http://schemas.microsoft.com/office/drawing/2014/main" id="{198DD876-FEF0-0826-CB8F-6243AB71FF53}"/>
              </a:ext>
            </a:extLst>
          </p:cNvPr>
          <p:cNvPicPr>
            <a:picLocks noChangeAspect="1"/>
          </p:cNvPicPr>
          <p:nvPr/>
        </p:nvPicPr>
        <p:blipFill>
          <a:blip r:embed="rId10"/>
          <a:stretch>
            <a:fillRect/>
          </a:stretch>
        </p:blipFill>
        <p:spPr>
          <a:xfrm>
            <a:off x="9896071" y="566079"/>
            <a:ext cx="1366440" cy="1034404"/>
          </a:xfrm>
          <a:prstGeom prst="rect">
            <a:avLst/>
          </a:prstGeom>
        </p:spPr>
      </p:pic>
      <p:pic>
        <p:nvPicPr>
          <p:cNvPr id="7" name="Grafik 6">
            <a:extLst>
              <a:ext uri="{FF2B5EF4-FFF2-40B4-BE49-F238E27FC236}">
                <a16:creationId xmlns:a16="http://schemas.microsoft.com/office/drawing/2014/main" id="{F5F612CD-E584-2D67-B4E7-6DF3C9A0EBA8}"/>
              </a:ext>
            </a:extLst>
          </p:cNvPr>
          <p:cNvPicPr>
            <a:picLocks noChangeAspect="1"/>
          </p:cNvPicPr>
          <p:nvPr/>
        </p:nvPicPr>
        <p:blipFill>
          <a:blip r:embed="rId11"/>
          <a:stretch>
            <a:fillRect/>
          </a:stretch>
        </p:blipFill>
        <p:spPr>
          <a:xfrm>
            <a:off x="0" y="6254444"/>
            <a:ext cx="12107705" cy="603556"/>
          </a:xfrm>
          <a:prstGeom prst="rect">
            <a:avLst/>
          </a:prstGeom>
        </p:spPr>
      </p:pic>
      <p:pic>
        <p:nvPicPr>
          <p:cNvPr id="8" name="Grafik 7" descr="Ein Bild, das Person, Mann, Wand, darstellend enthält.&#10;&#10;Automatisch generierte Beschreibung">
            <a:extLst>
              <a:ext uri="{FF2B5EF4-FFF2-40B4-BE49-F238E27FC236}">
                <a16:creationId xmlns:a16="http://schemas.microsoft.com/office/drawing/2014/main" id="{BA77231F-FB47-59C2-3C98-8E2B87C48894}"/>
              </a:ext>
            </a:extLst>
          </p:cNvPr>
          <p:cNvPicPr>
            <a:picLocks noChangeAspect="1"/>
          </p:cNvPicPr>
          <p:nvPr/>
        </p:nvPicPr>
        <p:blipFill rotWithShape="1">
          <a:blip r:embed="rId12"/>
          <a:srcRect r="5065"/>
          <a:stretch/>
        </p:blipFill>
        <p:spPr>
          <a:xfrm>
            <a:off x="618528" y="2182106"/>
            <a:ext cx="3280229" cy="3447099"/>
          </a:xfrm>
          <a:prstGeom prst="rect">
            <a:avLst/>
          </a:prstGeom>
        </p:spPr>
      </p:pic>
    </p:spTree>
    <p:extLst>
      <p:ext uri="{BB962C8B-B14F-4D97-AF65-F5344CB8AC3E}">
        <p14:creationId xmlns:p14="http://schemas.microsoft.com/office/powerpoint/2010/main" val="16591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p:cTn id="15"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arn(inVertic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arn(inVertic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arn(inVertical)">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barn(inVertical)">
                                      <p:cBhvr>
                                        <p:cTn id="47" dur="500"/>
                                        <p:tgtEl>
                                          <p:spTgt spid="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barn(inVertical)">
                                      <p:cBhvr>
                                        <p:cTn id="52" dur="500"/>
                                        <p:tgtEl>
                                          <p:spTgt spid="1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10" end="10"/>
                                            </p:txEl>
                                          </p:spTgt>
                                        </p:tgtEl>
                                        <p:attrNameLst>
                                          <p:attrName>style.visibility</p:attrName>
                                        </p:attrNameLst>
                                      </p:cBhvr>
                                      <p:to>
                                        <p:strVal val="visible"/>
                                      </p:to>
                                    </p:set>
                                    <p:animEffect transition="in" filter="barn(inVertical)">
                                      <p:cBhvr>
                                        <p:cTn id="57" dur="500"/>
                                        <p:tgtEl>
                                          <p:spTgt spid="1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xEl>
                                              <p:pRg st="11" end="11"/>
                                            </p:txEl>
                                          </p:spTgt>
                                        </p:tgtEl>
                                        <p:attrNameLst>
                                          <p:attrName>style.visibility</p:attrName>
                                        </p:attrNameLst>
                                      </p:cBhvr>
                                      <p:to>
                                        <p:strVal val="visible"/>
                                      </p:to>
                                    </p:set>
                                    <p:animEffect transition="in" filter="barn(inVertical)">
                                      <p:cBhvr>
                                        <p:cTn id="62" dur="500"/>
                                        <p:tgtEl>
                                          <p:spTgt spid="1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talog">
  <a:themeElements>
    <a:clrScheme name="Katalog">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Katalog">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talog">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312</Words>
  <Application>Microsoft Office PowerPoint</Application>
  <PresentationFormat>Breitbild</PresentationFormat>
  <Paragraphs>46</Paragraphs>
  <Slides>5</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vt:i4>
      </vt:variant>
    </vt:vector>
  </HeadingPairs>
  <TitlesOfParts>
    <vt:vector size="12" baseType="lpstr">
      <vt:lpstr>Arial</vt:lpstr>
      <vt:lpstr>Calibri</vt:lpstr>
      <vt:lpstr>Courier New</vt:lpstr>
      <vt:lpstr>Gill Sans MT</vt:lpstr>
      <vt:lpstr>Symbol</vt:lpstr>
      <vt:lpstr>Wingdings 2</vt:lpstr>
      <vt:lpstr>Katalog</vt:lpstr>
      <vt:lpstr>KULTURFIT   AUCH  IN  DER  POLITIK</vt:lpstr>
      <vt:lpstr>PowerPoint-Präsentation</vt:lpstr>
      <vt:lpstr>UNSERE  THEMEN</vt:lpstr>
      <vt:lpstr>Moderatorin</vt:lpstr>
      <vt:lpstr>Ko-Moderator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ICH BIN KULTURFIT. UND DU?</dc:title>
  <dc:creator>Koisyn Schneider</dc:creator>
  <cp:lastModifiedBy>Koisyn Schneider</cp:lastModifiedBy>
  <cp:revision>82</cp:revision>
  <cp:lastPrinted>2022-06-29T10:39:10Z</cp:lastPrinted>
  <dcterms:created xsi:type="dcterms:W3CDTF">2020-01-14T00:41:02Z</dcterms:created>
  <dcterms:modified xsi:type="dcterms:W3CDTF">2022-08-01T11:22:21Z</dcterms:modified>
</cp:coreProperties>
</file>