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12192000" cy="6858000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CC33"/>
    <a:srgbClr val="3333CC"/>
    <a:srgbClr val="00CC00"/>
    <a:srgbClr val="FF6600"/>
    <a:srgbClr val="CC6600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144431C2-0BB7-45C1-A201-C14C8E99B4AE}" type="datetimeFigureOut">
              <a:rPr lang="de-CH" smtClean="0"/>
              <a:t>29.05.2022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0D9283D2-18C8-4282-9732-C3769FB2DC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540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283D2-18C8-4282-9732-C3769FB2DC9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060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7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2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7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2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6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94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ulturfit.ch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22591-6BCC-4684-AC14-E459FA3E8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584" y="5147531"/>
            <a:ext cx="8700831" cy="980661"/>
          </a:xfrm>
        </p:spPr>
        <p:txBody>
          <a:bodyPr/>
          <a:lstStyle/>
          <a:p>
            <a:pPr algn="ctr"/>
            <a:r>
              <a:rPr lang="de-CH" sz="4800" dirty="0">
                <a:solidFill>
                  <a:srgbClr val="FF0000"/>
                </a:solidFill>
              </a:rPr>
              <a:t>ICH BIN </a:t>
            </a:r>
            <a:r>
              <a:rPr lang="de-CH" sz="4800" dirty="0">
                <a:solidFill>
                  <a:srgbClr val="3333CC"/>
                </a:solidFill>
              </a:rPr>
              <a:t>K</a:t>
            </a:r>
            <a:r>
              <a:rPr lang="de-CH" sz="4800" dirty="0">
                <a:solidFill>
                  <a:srgbClr val="CC6600"/>
                </a:solidFill>
              </a:rPr>
              <a:t>U</a:t>
            </a:r>
            <a:r>
              <a:rPr lang="de-CH" sz="4800" dirty="0">
                <a:solidFill>
                  <a:srgbClr val="33CC33"/>
                </a:solidFill>
              </a:rPr>
              <a:t>L</a:t>
            </a:r>
            <a:r>
              <a:rPr lang="de-CH" sz="4800" dirty="0">
                <a:solidFill>
                  <a:srgbClr val="FF0000"/>
                </a:solidFill>
              </a:rPr>
              <a:t>T</a:t>
            </a:r>
            <a:r>
              <a:rPr lang="de-CH" sz="4800" dirty="0">
                <a:solidFill>
                  <a:schemeClr val="tx1"/>
                </a:solidFill>
              </a:rPr>
              <a:t>U</a:t>
            </a:r>
            <a:r>
              <a:rPr lang="de-CH" sz="4800" dirty="0">
                <a:solidFill>
                  <a:srgbClr val="FF6600"/>
                </a:solidFill>
              </a:rPr>
              <a:t>R</a:t>
            </a:r>
            <a:r>
              <a:rPr lang="de-CH" sz="4800" dirty="0">
                <a:solidFill>
                  <a:srgbClr val="7030A0"/>
                </a:solidFill>
              </a:rPr>
              <a:t>F</a:t>
            </a:r>
            <a:r>
              <a:rPr lang="de-CH" sz="4800" dirty="0">
                <a:solidFill>
                  <a:srgbClr val="FF3399"/>
                </a:solidFill>
              </a:rPr>
              <a:t>I</a:t>
            </a:r>
            <a:r>
              <a:rPr lang="de-CH" sz="4800" dirty="0">
                <a:solidFill>
                  <a:srgbClr val="FFFF00"/>
                </a:solidFill>
              </a:rPr>
              <a:t>T</a:t>
            </a:r>
            <a:r>
              <a:rPr lang="de-CH" sz="4800" dirty="0">
                <a:solidFill>
                  <a:srgbClr val="FF0000"/>
                </a:solidFill>
              </a:rPr>
              <a:t>. UND DU?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7B4CB6-7AD5-45A0-86B5-F13E1CF41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47953"/>
            <a:ext cx="12099235" cy="434974"/>
          </a:xfrm>
        </p:spPr>
        <p:txBody>
          <a:bodyPr>
            <a:noAutofit/>
          </a:bodyPr>
          <a:lstStyle/>
          <a:p>
            <a:pPr algn="ctr"/>
            <a:r>
              <a:rPr lang="de-CH" sz="2400" dirty="0"/>
              <a:t> </a:t>
            </a:r>
            <a:r>
              <a:rPr lang="de-CH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Koisyn Schneider                                                                                                     </a:t>
            </a:r>
            <a:r>
              <a:rPr lang="de-CH" dirty="0">
                <a:hlinkClick r:id="rId2"/>
              </a:rPr>
              <a:t>www.</a:t>
            </a:r>
            <a:r>
              <a:rPr lang="de-CH" dirty="0">
                <a:solidFill>
                  <a:schemeClr val="tx1">
                    <a:lumMod val="75000"/>
                  </a:schemeClr>
                </a:solidFill>
              </a:rPr>
              <a:t>syri.tv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82E2543-4482-449D-8FFF-07D9D517B306}"/>
              </a:ext>
            </a:extLst>
          </p:cNvPr>
          <p:cNvSpPr/>
          <p:nvPr/>
        </p:nvSpPr>
        <p:spPr>
          <a:xfrm>
            <a:off x="4771176" y="3791155"/>
            <a:ext cx="3467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800" b="1" dirty="0">
                <a:solidFill>
                  <a:srgbClr val="3333CC"/>
                </a:solidFill>
              </a:rPr>
              <a:t>K</a:t>
            </a:r>
            <a:r>
              <a:rPr lang="de-CH" sz="4800" b="1" dirty="0">
                <a:solidFill>
                  <a:schemeClr val="bg1"/>
                </a:solidFill>
              </a:rPr>
              <a:t>U</a:t>
            </a:r>
            <a:r>
              <a:rPr lang="de-CH" sz="4800" b="1" dirty="0">
                <a:solidFill>
                  <a:srgbClr val="33CC33"/>
                </a:solidFill>
              </a:rPr>
              <a:t>L</a:t>
            </a:r>
            <a:r>
              <a:rPr lang="de-CH" sz="4800" b="1" dirty="0">
                <a:solidFill>
                  <a:srgbClr val="FFFF00"/>
                </a:solidFill>
              </a:rPr>
              <a:t>T</a:t>
            </a:r>
            <a:r>
              <a:rPr lang="de-CH" sz="4800" b="1" dirty="0"/>
              <a:t>U</a:t>
            </a:r>
            <a:r>
              <a:rPr lang="de-CH" sz="4800" b="1" dirty="0">
                <a:solidFill>
                  <a:srgbClr val="00B0F0"/>
                </a:solidFill>
              </a:rPr>
              <a:t>R</a:t>
            </a:r>
            <a:r>
              <a:rPr lang="de-CH" sz="4800" b="1" dirty="0">
                <a:solidFill>
                  <a:srgbClr val="7030A0"/>
                </a:solidFill>
              </a:rPr>
              <a:t>B</a:t>
            </a:r>
            <a:r>
              <a:rPr lang="de-CH" sz="4800" b="1" dirty="0">
                <a:solidFill>
                  <a:srgbClr val="00CC00"/>
                </a:solidFill>
              </a:rPr>
              <a:t>I</a:t>
            </a:r>
            <a:r>
              <a:rPr lang="de-CH" sz="4800" b="1" dirty="0">
                <a:solidFill>
                  <a:srgbClr val="FFFF00"/>
                </a:solidFill>
              </a:rPr>
              <a:t>L</a:t>
            </a:r>
            <a:r>
              <a:rPr lang="de-CH" sz="4800" b="1" dirty="0">
                <a:solidFill>
                  <a:srgbClr val="3333FF"/>
                </a:solidFill>
              </a:rPr>
              <a:t>D</a:t>
            </a:r>
          </a:p>
        </p:txBody>
      </p:sp>
      <p:pic>
        <p:nvPicPr>
          <p:cNvPr id="6" name="Grafik 5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92DD0F8-839F-4987-AD06-2630A890A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3911" r="23322" b="23143"/>
          <a:stretch/>
        </p:blipFill>
        <p:spPr bwMode="auto">
          <a:xfrm>
            <a:off x="3537729" y="1225319"/>
            <a:ext cx="5023776" cy="2203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4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6BF1F6A-9F38-4E8C-A1F5-575B5C70F680}"/>
              </a:ext>
            </a:extLst>
          </p:cNvPr>
          <p:cNvSpPr txBox="1">
            <a:spLocks/>
          </p:cNvSpPr>
          <p:nvPr/>
        </p:nvSpPr>
        <p:spPr>
          <a:xfrm>
            <a:off x="9489233" y="877957"/>
            <a:ext cx="2183954" cy="48522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CH" sz="2800" dirty="0">
                <a:solidFill>
                  <a:srgbClr val="3333CC"/>
                </a:solidFill>
              </a:rPr>
              <a:t>K</a:t>
            </a:r>
            <a:r>
              <a:rPr lang="de-CH" sz="2800" dirty="0">
                <a:solidFill>
                  <a:schemeClr val="bg1"/>
                </a:solidFill>
              </a:rPr>
              <a:t>U</a:t>
            </a:r>
            <a:r>
              <a:rPr lang="de-CH" sz="2800" dirty="0">
                <a:solidFill>
                  <a:srgbClr val="33CC33"/>
                </a:solidFill>
              </a:rPr>
              <a:t>L</a:t>
            </a:r>
            <a:r>
              <a:rPr lang="de-CH" sz="2800" dirty="0">
                <a:solidFill>
                  <a:srgbClr val="FFFF00"/>
                </a:solidFill>
              </a:rPr>
              <a:t>T</a:t>
            </a:r>
            <a:r>
              <a:rPr lang="de-CH" sz="2800" dirty="0">
                <a:solidFill>
                  <a:schemeClr val="tx1"/>
                </a:solidFill>
              </a:rPr>
              <a:t>U</a:t>
            </a:r>
            <a:r>
              <a:rPr lang="de-CH" sz="2800" dirty="0">
                <a:solidFill>
                  <a:srgbClr val="00B0F0"/>
                </a:solidFill>
              </a:rPr>
              <a:t>R</a:t>
            </a:r>
            <a:r>
              <a:rPr lang="de-CH" sz="2800" dirty="0">
                <a:solidFill>
                  <a:srgbClr val="3333CC"/>
                </a:solidFill>
              </a:rPr>
              <a:t>B</a:t>
            </a:r>
            <a:r>
              <a:rPr lang="de-CH" sz="2800" dirty="0">
                <a:solidFill>
                  <a:srgbClr val="00CC00"/>
                </a:solidFill>
              </a:rPr>
              <a:t>I</a:t>
            </a:r>
            <a:r>
              <a:rPr lang="de-CH" sz="2800" dirty="0">
                <a:solidFill>
                  <a:srgbClr val="FFFF00"/>
                </a:solidFill>
              </a:rPr>
              <a:t>L</a:t>
            </a:r>
            <a:r>
              <a:rPr lang="de-CH" sz="2800" dirty="0">
                <a:solidFill>
                  <a:srgbClr val="3333FF"/>
                </a:solidFill>
              </a:rPr>
              <a:t>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B9D010-D745-4D1C-9E9A-3CF59130CBBE}"/>
              </a:ext>
            </a:extLst>
          </p:cNvPr>
          <p:cNvSpPr txBox="1"/>
          <p:nvPr/>
        </p:nvSpPr>
        <p:spPr>
          <a:xfrm>
            <a:off x="3112933" y="2214270"/>
            <a:ext cx="8560254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de-CH" dirty="0"/>
          </a:p>
          <a:p>
            <a:r>
              <a:rPr lang="de-CH" sz="2000" dirty="0">
                <a:solidFill>
                  <a:schemeClr val="bg1"/>
                </a:solidFill>
              </a:rPr>
              <a:t>In unserer Begegnung mit neuen und anderen Kulturen zeigen wir unsere  eigene Kultur. In diesem Zusammenhang müssen Kultur und Begegnung als solche neu gedacht werden. </a:t>
            </a:r>
          </a:p>
          <a:p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Neue Kulturkonzepte wie die Trans- oder </a:t>
            </a:r>
            <a:r>
              <a:rPr lang="de-CH" sz="2000" dirty="0" err="1">
                <a:solidFill>
                  <a:schemeClr val="bg1"/>
                </a:solidFill>
              </a:rPr>
              <a:t>Hyperkulturalität</a:t>
            </a:r>
            <a:r>
              <a:rPr lang="de-CH" sz="2000" dirty="0">
                <a:solidFill>
                  <a:schemeClr val="bg1"/>
                </a:solidFill>
              </a:rPr>
              <a:t> haben entscheidende Auswirkungen auf unseren Blick auf menschliche Begegnungen und  unsere Herangehensweise an Befremdung.</a:t>
            </a:r>
          </a:p>
          <a:p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Konzepte der interkulturellen Bildung sind damit hinfällig geworden. Neue Ansätze versuchen aus Fehlern zu lernen und der Komplexität der Realität gerechter zu werden. Vielfalt tut uns gut!</a:t>
            </a:r>
          </a:p>
          <a:p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CB7B1-854D-4D86-B4DB-C79009DC6FD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0" t="-1" r="47886" b="5135"/>
          <a:stretch/>
        </p:blipFill>
        <p:spPr bwMode="auto">
          <a:xfrm>
            <a:off x="396305" y="2478736"/>
            <a:ext cx="2093678" cy="35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17C4D597-7526-42DB-BA25-E1F230EB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932" y="392732"/>
            <a:ext cx="5759476" cy="970450"/>
          </a:xfrm>
        </p:spPr>
        <p:txBody>
          <a:bodyPr/>
          <a:lstStyle/>
          <a:p>
            <a:r>
              <a:rPr lang="de-CH" dirty="0"/>
              <a:t>Kultur und Begegnung</a:t>
            </a:r>
          </a:p>
        </p:txBody>
      </p:sp>
      <p:pic>
        <p:nvPicPr>
          <p:cNvPr id="9" name="Grafik 8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4D5B83F8-5332-4EFE-9723-E84FD85E96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3911" r="23322" b="23143"/>
          <a:stretch/>
        </p:blipFill>
        <p:spPr bwMode="auto">
          <a:xfrm>
            <a:off x="468929" y="524455"/>
            <a:ext cx="2277110" cy="99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F8F961B2-C23B-DC0E-84E0-7A43772E14B7}"/>
              </a:ext>
            </a:extLst>
          </p:cNvPr>
          <p:cNvSpPr txBox="1">
            <a:spLocks/>
          </p:cNvSpPr>
          <p:nvPr/>
        </p:nvSpPr>
        <p:spPr>
          <a:xfrm>
            <a:off x="100200" y="6322469"/>
            <a:ext cx="119916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       Koisyn Schneider                           Talk-Show-Format 2022                                        </a:t>
            </a:r>
            <a:r>
              <a:rPr lang="de-CH" u="sng" dirty="0"/>
              <a:t>www.syri.tv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97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22D06-AC04-4B24-B743-8F1D75F3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367" y="430370"/>
            <a:ext cx="4163216" cy="970450"/>
          </a:xfrm>
        </p:spPr>
        <p:txBody>
          <a:bodyPr/>
          <a:lstStyle/>
          <a:p>
            <a:r>
              <a:rPr lang="de-CH" dirty="0"/>
              <a:t>UNSERE THEMEN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B9D010-D745-4D1C-9E9A-3CF59130CBBE}"/>
              </a:ext>
            </a:extLst>
          </p:cNvPr>
          <p:cNvSpPr txBox="1"/>
          <p:nvPr/>
        </p:nvSpPr>
        <p:spPr>
          <a:xfrm>
            <a:off x="3580586" y="2720666"/>
            <a:ext cx="7147771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Ich-Verantwortung                   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Toleranz</a:t>
            </a:r>
          </a:p>
          <a:p>
            <a:r>
              <a:rPr lang="de-CH" sz="2000" dirty="0">
                <a:solidFill>
                  <a:schemeClr val="bg1"/>
                </a:solidFill>
              </a:rPr>
              <a:t>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Du Frau!-Ich Mann!                   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Ordnungssinn</a:t>
            </a:r>
          </a:p>
          <a:p>
            <a:r>
              <a:rPr lang="de-CH" sz="2000" dirty="0">
                <a:solidFill>
                  <a:schemeClr val="bg1"/>
                </a:solidFill>
              </a:rPr>
              <a:t>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Parallelgesellschaften              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Vorurteile </a:t>
            </a:r>
          </a:p>
          <a:p>
            <a:r>
              <a:rPr lang="de-CH" sz="2000" dirty="0">
                <a:solidFill>
                  <a:schemeClr val="bg1"/>
                </a:solidFill>
              </a:rPr>
              <a:t>        Emotionaler Mensch                    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Stereotypen</a:t>
            </a:r>
          </a:p>
          <a:p>
            <a:r>
              <a:rPr lang="de-CH" sz="2000" dirty="0">
                <a:solidFill>
                  <a:schemeClr val="bg1"/>
                </a:solidFill>
              </a:rPr>
              <a:t>        Behindert, aber nicht verhindert      </a:t>
            </a:r>
            <a:r>
              <a:rPr lang="de-CH" sz="2000" dirty="0">
                <a:solidFill>
                  <a:srgbClr val="FF0000"/>
                </a:solidFill>
              </a:rPr>
              <a:t>*</a:t>
            </a:r>
            <a:r>
              <a:rPr lang="de-CH" sz="2000" dirty="0">
                <a:solidFill>
                  <a:schemeClr val="bg1"/>
                </a:solidFill>
              </a:rPr>
              <a:t>Grenzen</a:t>
            </a:r>
          </a:p>
          <a:p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b="1" dirty="0">
                <a:solidFill>
                  <a:srgbClr val="FF0000"/>
                </a:solidFill>
              </a:rPr>
              <a:t>        *</a:t>
            </a:r>
            <a:r>
              <a:rPr lang="de-CH" sz="2000" dirty="0">
                <a:solidFill>
                  <a:schemeClr val="bg1"/>
                </a:solidFill>
              </a:rPr>
              <a:t>Bereits produziert!   </a:t>
            </a:r>
          </a:p>
          <a:p>
            <a:r>
              <a:rPr lang="de-CH" sz="2000" dirty="0">
                <a:solidFill>
                  <a:schemeClr val="bg1"/>
                </a:solidFill>
              </a:rPr>
              <a:t>                      </a:t>
            </a:r>
          </a:p>
        </p:txBody>
      </p:sp>
      <p:pic>
        <p:nvPicPr>
          <p:cNvPr id="10" name="Grafik 9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FB0FF3E3-D4A3-401D-9F7C-4ECFD5BC6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3911" r="23322" b="23143"/>
          <a:stretch/>
        </p:blipFill>
        <p:spPr bwMode="auto">
          <a:xfrm>
            <a:off x="450268" y="621141"/>
            <a:ext cx="2277110" cy="99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510416C-6A57-4690-87BE-CA76D64B93CF}"/>
              </a:ext>
            </a:extLst>
          </p:cNvPr>
          <p:cNvSpPr txBox="1">
            <a:spLocks/>
          </p:cNvSpPr>
          <p:nvPr/>
        </p:nvSpPr>
        <p:spPr>
          <a:xfrm>
            <a:off x="9286572" y="877955"/>
            <a:ext cx="2183954" cy="48522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CH" sz="2800" dirty="0">
                <a:solidFill>
                  <a:srgbClr val="3333CC"/>
                </a:solidFill>
              </a:rPr>
              <a:t>K</a:t>
            </a:r>
            <a:r>
              <a:rPr lang="de-CH" sz="2800" dirty="0">
                <a:solidFill>
                  <a:schemeClr val="bg1"/>
                </a:solidFill>
              </a:rPr>
              <a:t>U</a:t>
            </a:r>
            <a:r>
              <a:rPr lang="de-CH" sz="2800" dirty="0">
                <a:solidFill>
                  <a:srgbClr val="33CC33"/>
                </a:solidFill>
              </a:rPr>
              <a:t>L</a:t>
            </a:r>
            <a:r>
              <a:rPr lang="de-CH" sz="2800" dirty="0">
                <a:solidFill>
                  <a:srgbClr val="FFFF00"/>
                </a:solidFill>
              </a:rPr>
              <a:t>T</a:t>
            </a:r>
            <a:r>
              <a:rPr lang="de-CH" sz="2800" dirty="0">
                <a:solidFill>
                  <a:schemeClr val="tx1"/>
                </a:solidFill>
              </a:rPr>
              <a:t>U</a:t>
            </a:r>
            <a:r>
              <a:rPr lang="de-CH" sz="2800" dirty="0">
                <a:solidFill>
                  <a:srgbClr val="00B0F0"/>
                </a:solidFill>
              </a:rPr>
              <a:t>R</a:t>
            </a:r>
            <a:r>
              <a:rPr lang="de-CH" sz="2800" dirty="0">
                <a:solidFill>
                  <a:srgbClr val="3333CC"/>
                </a:solidFill>
              </a:rPr>
              <a:t>B</a:t>
            </a:r>
            <a:r>
              <a:rPr lang="de-CH" sz="2800" dirty="0">
                <a:solidFill>
                  <a:srgbClr val="00CC00"/>
                </a:solidFill>
              </a:rPr>
              <a:t>I</a:t>
            </a:r>
            <a:r>
              <a:rPr lang="de-CH" sz="2800" dirty="0">
                <a:solidFill>
                  <a:srgbClr val="FFFF00"/>
                </a:solidFill>
              </a:rPr>
              <a:t>L</a:t>
            </a:r>
            <a:r>
              <a:rPr lang="de-CH" sz="2800" dirty="0">
                <a:solidFill>
                  <a:srgbClr val="3333FF"/>
                </a:solidFill>
              </a:rPr>
              <a:t>D</a:t>
            </a:r>
          </a:p>
        </p:txBody>
      </p:sp>
      <p:pic>
        <p:nvPicPr>
          <p:cNvPr id="7" name="Bild 1" descr="Kino, Film, Kamera, Beamer, Video, Clip, Produktion">
            <a:extLst>
              <a:ext uri="{FF2B5EF4-FFF2-40B4-BE49-F238E27FC236}">
                <a16:creationId xmlns:a16="http://schemas.microsoft.com/office/drawing/2014/main" id="{2381092C-D278-8B4B-0EFB-CE44679D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267" y="3429000"/>
            <a:ext cx="2783552" cy="17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B7260995-4E20-1136-EF30-02134A3173D9}"/>
              </a:ext>
            </a:extLst>
          </p:cNvPr>
          <p:cNvSpPr txBox="1">
            <a:spLocks/>
          </p:cNvSpPr>
          <p:nvPr/>
        </p:nvSpPr>
        <p:spPr>
          <a:xfrm>
            <a:off x="100200" y="6322469"/>
            <a:ext cx="119916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              Koisyn Schneider                              Talk-Show-Format 2022                                        </a:t>
            </a:r>
            <a:r>
              <a:rPr lang="de-CH" u="sng" dirty="0"/>
              <a:t>www.syri.tv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8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22D06-AC04-4B24-B743-8F1D75F3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647" y="535531"/>
            <a:ext cx="4169963" cy="970450"/>
          </a:xfrm>
        </p:spPr>
        <p:txBody>
          <a:bodyPr/>
          <a:lstStyle/>
          <a:p>
            <a:r>
              <a:rPr lang="de-CH" dirty="0"/>
              <a:t>MEN STECKBRIEF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B9D010-D745-4D1C-9E9A-3CF59130CBBE}"/>
              </a:ext>
            </a:extLst>
          </p:cNvPr>
          <p:cNvSpPr txBox="1"/>
          <p:nvPr/>
        </p:nvSpPr>
        <p:spPr>
          <a:xfrm>
            <a:off x="4168137" y="2144012"/>
            <a:ext cx="7505050" cy="41242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de-CH" sz="800" dirty="0">
              <a:solidFill>
                <a:schemeClr val="bg1"/>
              </a:solidFill>
            </a:endParaRPr>
          </a:p>
          <a:p>
            <a:r>
              <a:rPr lang="de-CH" sz="2000" b="1" dirty="0">
                <a:solidFill>
                  <a:schemeClr val="bg1"/>
                </a:solidFill>
              </a:rPr>
              <a:t>      Koisyn Schneider </a:t>
            </a:r>
          </a:p>
          <a:p>
            <a:endParaRPr lang="de-CH" sz="8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sz="2000" dirty="0">
                <a:solidFill>
                  <a:schemeClr val="bg1"/>
                </a:solidFill>
              </a:rPr>
              <a:t>  </a:t>
            </a:r>
            <a:r>
              <a:rPr lang="de-CH" dirty="0">
                <a:solidFill>
                  <a:schemeClr val="bg1"/>
                </a:solidFill>
              </a:rPr>
              <a:t>Interkulturelles Radio- TV Moderatorin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KULTURFIT-Gründerin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Erwachsenenausbilderin FA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Sprach- und Integrationskursleiterin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Trainerin: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bg1"/>
                </a:solidFill>
              </a:rPr>
              <a:t>  Interkulturelle Kompetenzen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bg1"/>
                </a:solidFill>
              </a:rPr>
              <a:t>  Gewalt und Diversität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>
                <a:solidFill>
                  <a:schemeClr val="bg1"/>
                </a:solidFill>
              </a:rPr>
              <a:t>  Gewalt, </a:t>
            </a:r>
            <a:r>
              <a:rPr lang="de-CH" dirty="0" err="1">
                <a:solidFill>
                  <a:schemeClr val="bg1"/>
                </a:solidFill>
              </a:rPr>
              <a:t>Peacemakers</a:t>
            </a:r>
            <a:r>
              <a:rPr lang="de-CH" dirty="0">
                <a:solidFill>
                  <a:schemeClr val="bg1"/>
                </a:solidFill>
              </a:rPr>
              <a:t> und Konflikte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Strafgericht Dolmetscherin Deutsch/Russisch/Kasachisch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Freie Journalistin/OBZ-Oberbaselbieter Zeitung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</a:t>
            </a:r>
            <a:r>
              <a:rPr lang="de-CH" dirty="0" err="1">
                <a:solidFill>
                  <a:schemeClr val="bg1"/>
                </a:solidFill>
              </a:rPr>
              <a:t>Eduki</a:t>
            </a:r>
            <a:r>
              <a:rPr lang="de-CH" dirty="0">
                <a:solidFill>
                  <a:schemeClr val="bg1"/>
                </a:solidFill>
              </a:rPr>
              <a:t>-Lehrmittel Autorin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>
                <a:solidFill>
                  <a:schemeClr val="bg1"/>
                </a:solidFill>
              </a:rPr>
              <a:t>  Leseanimatorin «Family </a:t>
            </a:r>
            <a:r>
              <a:rPr lang="de-CH" dirty="0" err="1">
                <a:solidFill>
                  <a:schemeClr val="bg1"/>
                </a:solidFill>
              </a:rPr>
              <a:t>Literacy</a:t>
            </a:r>
            <a:r>
              <a:rPr lang="de-CH" dirty="0">
                <a:solidFill>
                  <a:schemeClr val="bg1"/>
                </a:solidFill>
              </a:rPr>
              <a:t>»</a:t>
            </a:r>
          </a:p>
          <a:p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A65EDABF-EF46-433A-9AFD-3D2802B0F9A9}"/>
              </a:ext>
            </a:extLst>
          </p:cNvPr>
          <p:cNvSpPr txBox="1">
            <a:spLocks/>
          </p:cNvSpPr>
          <p:nvPr/>
        </p:nvSpPr>
        <p:spPr>
          <a:xfrm>
            <a:off x="100200" y="6322469"/>
            <a:ext cx="119916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              Koisyn Schneider                              Talk-Show-Format 2022                                        </a:t>
            </a:r>
            <a:r>
              <a:rPr lang="de-CH" u="sng" dirty="0"/>
              <a:t>www.syri.tv</a:t>
            </a:r>
            <a:endParaRPr lang="de-CH" dirty="0"/>
          </a:p>
        </p:txBody>
      </p:sp>
      <p:pic>
        <p:nvPicPr>
          <p:cNvPr id="14" name="Grafik 13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64926C46-C08C-4C35-BADF-795FD68522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3911" r="23322" b="23143"/>
          <a:stretch/>
        </p:blipFill>
        <p:spPr bwMode="auto">
          <a:xfrm>
            <a:off x="1373463" y="676862"/>
            <a:ext cx="2277110" cy="99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EEBA62B-2914-44B3-8B79-1ECFAA3BBD4D}"/>
              </a:ext>
            </a:extLst>
          </p:cNvPr>
          <p:cNvSpPr txBox="1">
            <a:spLocks/>
          </p:cNvSpPr>
          <p:nvPr/>
        </p:nvSpPr>
        <p:spPr>
          <a:xfrm>
            <a:off x="9489233" y="933676"/>
            <a:ext cx="2183954" cy="48522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CH" sz="2800" dirty="0">
                <a:solidFill>
                  <a:srgbClr val="3333CC"/>
                </a:solidFill>
              </a:rPr>
              <a:t>K</a:t>
            </a:r>
            <a:r>
              <a:rPr lang="de-CH" sz="2800" dirty="0">
                <a:solidFill>
                  <a:schemeClr val="bg1"/>
                </a:solidFill>
              </a:rPr>
              <a:t>U</a:t>
            </a:r>
            <a:r>
              <a:rPr lang="de-CH" sz="2800" dirty="0">
                <a:solidFill>
                  <a:srgbClr val="33CC33"/>
                </a:solidFill>
              </a:rPr>
              <a:t>L</a:t>
            </a:r>
            <a:r>
              <a:rPr lang="de-CH" sz="2800" dirty="0">
                <a:solidFill>
                  <a:srgbClr val="FFFF00"/>
                </a:solidFill>
              </a:rPr>
              <a:t>T</a:t>
            </a:r>
            <a:r>
              <a:rPr lang="de-CH" sz="2800" dirty="0">
                <a:solidFill>
                  <a:schemeClr val="tx1"/>
                </a:solidFill>
              </a:rPr>
              <a:t>U</a:t>
            </a:r>
            <a:r>
              <a:rPr lang="de-CH" sz="2800" dirty="0">
                <a:solidFill>
                  <a:srgbClr val="00B0F0"/>
                </a:solidFill>
              </a:rPr>
              <a:t>R</a:t>
            </a:r>
            <a:r>
              <a:rPr lang="de-CH" sz="2800" dirty="0">
                <a:solidFill>
                  <a:srgbClr val="3333CC"/>
                </a:solidFill>
              </a:rPr>
              <a:t>B</a:t>
            </a:r>
            <a:r>
              <a:rPr lang="de-CH" sz="2800" dirty="0">
                <a:solidFill>
                  <a:srgbClr val="00CC00"/>
                </a:solidFill>
              </a:rPr>
              <a:t>I</a:t>
            </a:r>
            <a:r>
              <a:rPr lang="de-CH" sz="2800" dirty="0">
                <a:solidFill>
                  <a:srgbClr val="FFFF00"/>
                </a:solidFill>
              </a:rPr>
              <a:t>L</a:t>
            </a:r>
            <a:r>
              <a:rPr lang="de-CH" sz="2800" dirty="0">
                <a:solidFill>
                  <a:srgbClr val="3333FF"/>
                </a:solidFill>
              </a:rPr>
              <a:t>D</a:t>
            </a:r>
          </a:p>
        </p:txBody>
      </p:sp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8B647895-1BFB-C1B7-CA50-EF3086D93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99" t="6299" r="6209" b="-1837"/>
          <a:stretch/>
        </p:blipFill>
        <p:spPr>
          <a:xfrm>
            <a:off x="917418" y="2351637"/>
            <a:ext cx="2277110" cy="37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Zitierfähig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231</Words>
  <Application>Microsoft Office PowerPoint</Application>
  <PresentationFormat>Breitbild</PresentationFormat>
  <Paragraphs>43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Calibri</vt:lpstr>
      <vt:lpstr>Century Gothic</vt:lpstr>
      <vt:lpstr>Courier New</vt:lpstr>
      <vt:lpstr>Symbol</vt:lpstr>
      <vt:lpstr>Wingdings 2</vt:lpstr>
      <vt:lpstr>Zitierfähig</vt:lpstr>
      <vt:lpstr>ICH BIN KULTURFIT. UND DU?</vt:lpstr>
      <vt:lpstr>Kultur und Begegnung</vt:lpstr>
      <vt:lpstr>UNSERE THEMEN</vt:lpstr>
      <vt:lpstr>MEN STECKBRIEF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BIN KULTURFIT. UND DU?</dc:title>
  <dc:creator>Koisyn Schneider</dc:creator>
  <cp:lastModifiedBy>Koisyn Schneider</cp:lastModifiedBy>
  <cp:revision>53</cp:revision>
  <cp:lastPrinted>2022-04-06T15:39:53Z</cp:lastPrinted>
  <dcterms:created xsi:type="dcterms:W3CDTF">2020-01-14T00:41:02Z</dcterms:created>
  <dcterms:modified xsi:type="dcterms:W3CDTF">2022-05-29T10:27:12Z</dcterms:modified>
</cp:coreProperties>
</file>